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1" autoAdjust="0"/>
  </p:normalViewPr>
  <p:slideViewPr>
    <p:cSldViewPr snapToGrid="0" snapToObjects="1">
      <p:cViewPr>
        <p:scale>
          <a:sx n="64" d="100"/>
          <a:sy n="64" d="100"/>
        </p:scale>
        <p:origin x="-155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8AA71-FDDE-794B-B71D-E33CAC750D17}" type="datetimeFigureOut">
              <a:rPr lang="en-US" smtClean="0"/>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3DCE5-EF6B-D749-BFDB-14066B2F2E7F}" type="slidenum">
              <a:rPr lang="en-US" smtClean="0"/>
              <a:pPr/>
              <a:t>‹#›</a:t>
            </a:fld>
            <a:endParaRPr lang="en-US"/>
          </a:p>
        </p:txBody>
      </p:sp>
    </p:spTree>
    <p:extLst>
      <p:ext uri="{BB962C8B-B14F-4D97-AF65-F5344CB8AC3E}">
        <p14:creationId xmlns:p14="http://schemas.microsoft.com/office/powerpoint/2010/main" val="327204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talked in</a:t>
            </a:r>
            <a:r>
              <a:rPr lang="en-US" baseline="0" dirty="0" smtClean="0"/>
              <a:t> this unit about how energy cycles through an ecosystem and its food web by the interactions of producers, consumers and decomposers.  Other things, like nutrients, carbon, nitrogen and oxygen, cycle through ecosystems as well, and this cycling is essential to life on earth.  For example, take a breath.  Where did the oxygen you breathe come from?  Did you know that the oxygen we breathe, the oxygen that keeps us alive, comes from plants?  They are an essential part of our ecosystem on this planet.  Likewise, the carbon dioxide that we breathe out is being used by plants.  Carbon, nitrogen and oxygen are some of the major cycles on the planet.  </a:t>
            </a:r>
            <a:endParaRPr lang="en-US" dirty="0"/>
          </a:p>
        </p:txBody>
      </p:sp>
      <p:sp>
        <p:nvSpPr>
          <p:cNvPr id="4" name="Slide Number Placeholder 3"/>
          <p:cNvSpPr>
            <a:spLocks noGrp="1"/>
          </p:cNvSpPr>
          <p:nvPr>
            <p:ph type="sldNum" sz="quarter" idx="10"/>
          </p:nvPr>
        </p:nvSpPr>
        <p:spPr/>
        <p:txBody>
          <a:bodyPr/>
          <a:lstStyle/>
          <a:p>
            <a:fld id="{58C3DCE5-EF6B-D749-BFDB-14066B2F2E7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tree</a:t>
            </a:r>
            <a:r>
              <a:rPr lang="en-US" baseline="0" dirty="0" smtClean="0"/>
              <a:t> trunk.  What it is it made out of?  You learned at the beginning of the unit that it is made out of cells.  What are the cells made out of?  Carbon is a major building block of cells and therefore of organisms.  When you eat, you’re eating a lot of carbon.  When you grow, you’re adding carbon to your body.  But this tree doesn’t eat because it makes it’s own food through photosynthesis.  So where does the carbon com from? Carbon and other nutrients and elements don’t just cycle through the biotic parts of an ecosystem, it cycles through the </a:t>
            </a:r>
            <a:r>
              <a:rPr lang="en-US" baseline="0" dirty="0" err="1" smtClean="0"/>
              <a:t>abiotic</a:t>
            </a:r>
            <a:r>
              <a:rPr lang="en-US" baseline="0" dirty="0" smtClean="0"/>
              <a:t> parts as well.  For example, plants use carbon dioxide during photosynthesis to make food.  The carbon from carbon dioxide is what makes up most of this tree trunk.  Most of that tree used to be air!  </a:t>
            </a:r>
            <a:r>
              <a:rPr lang="en-US" dirty="0" smtClean="0"/>
              <a:t>Remember the termites that were </a:t>
            </a:r>
            <a:r>
              <a:rPr lang="en-US" dirty="0" err="1" smtClean="0"/>
              <a:t>decopomposers</a:t>
            </a:r>
            <a:r>
              <a:rPr lang="en-US" dirty="0" smtClean="0"/>
              <a:t> in the Savanna ecosystem?  Their</a:t>
            </a:r>
            <a:r>
              <a:rPr lang="en-US" baseline="0" dirty="0" smtClean="0"/>
              <a:t> role is to</a:t>
            </a:r>
            <a:r>
              <a:rPr lang="en-US" dirty="0" smtClean="0"/>
              <a:t> break down detritus</a:t>
            </a:r>
            <a:r>
              <a:rPr lang="en-US" baseline="0" dirty="0" smtClean="0"/>
              <a:t> and waste.  </a:t>
            </a:r>
          </a:p>
          <a:p>
            <a:endParaRPr lang="en-US" baseline="0" dirty="0" smtClean="0"/>
          </a:p>
          <a:p>
            <a:r>
              <a:rPr lang="en-US" baseline="0" dirty="0" smtClean="0"/>
              <a:t>Image reference: </a:t>
            </a:r>
            <a:r>
              <a:rPr lang="en-US" baseline="0" dirty="0" err="1" smtClean="0"/>
              <a:t>statesymbolsusa.org</a:t>
            </a:r>
            <a:endParaRPr lang="en-US" dirty="0"/>
          </a:p>
        </p:txBody>
      </p:sp>
      <p:sp>
        <p:nvSpPr>
          <p:cNvPr id="4" name="Slide Number Placeholder 3"/>
          <p:cNvSpPr>
            <a:spLocks noGrp="1"/>
          </p:cNvSpPr>
          <p:nvPr>
            <p:ph type="sldNum" sz="quarter" idx="10"/>
          </p:nvPr>
        </p:nvSpPr>
        <p:spPr/>
        <p:txBody>
          <a:bodyPr/>
          <a:lstStyle/>
          <a:p>
            <a:fld id="{58C3DCE5-EF6B-D749-BFDB-14066B2F2E7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termites that were </a:t>
            </a:r>
            <a:r>
              <a:rPr lang="en-US" dirty="0" err="1" smtClean="0"/>
              <a:t>decopomposers</a:t>
            </a:r>
            <a:r>
              <a:rPr lang="en-US" dirty="0" smtClean="0"/>
              <a:t> in the Savanna ecosystem?  Their</a:t>
            </a:r>
            <a:r>
              <a:rPr lang="en-US" baseline="0" dirty="0" smtClean="0"/>
              <a:t> role is to</a:t>
            </a:r>
            <a:r>
              <a:rPr lang="en-US" dirty="0" smtClean="0"/>
              <a:t> break down detritus</a:t>
            </a:r>
            <a:r>
              <a:rPr lang="en-US" baseline="0" dirty="0" smtClean="0"/>
              <a:t> and waste.  Where does the carbon go that they break down?  Some decomposers respire carbon dioxide, or “breathe out” carbon dioxide like we do, so it goes back into the air. Or on land it can go into soils where it can stay for a very long time.  Weathering and erosion, or the break down of rocks and soils, can release carbon back into the air to be used by plants.  In the ocean the carbon enters the sediments where it also stays a long time.  Gasoline is carbon that has been buried in sediments for a long time.  When humans burn gasoline we release that carbon back into the air as carbon dioxide.</a:t>
            </a:r>
            <a:endParaRPr lang="en-US" dirty="0"/>
          </a:p>
        </p:txBody>
      </p:sp>
      <p:sp>
        <p:nvSpPr>
          <p:cNvPr id="4" name="Slide Number Placeholder 3"/>
          <p:cNvSpPr>
            <a:spLocks noGrp="1"/>
          </p:cNvSpPr>
          <p:nvPr>
            <p:ph type="sldNum" sz="quarter" idx="10"/>
          </p:nvPr>
        </p:nvSpPr>
        <p:spPr/>
        <p:txBody>
          <a:bodyPr/>
          <a:lstStyle/>
          <a:p>
            <a:fld id="{58C3DCE5-EF6B-D749-BFDB-14066B2F2E7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different</a:t>
            </a:r>
            <a:r>
              <a:rPr lang="en-US" baseline="0" dirty="0" smtClean="0"/>
              <a:t> places that carbon can be on the planet are called stores.  The carbon that makes up living things, such as humans, is part of the Biosphere.  Carbon dioxide in the air is part of the Atmosphere.  When carbon is buried in soils or ocean sediments it is part of the Lithosphere.</a:t>
            </a:r>
          </a:p>
          <a:p>
            <a:endParaRPr lang="en-US" baseline="0" dirty="0" smtClean="0"/>
          </a:p>
          <a:p>
            <a:r>
              <a:rPr lang="en-US" baseline="0" dirty="0" smtClean="0"/>
              <a:t>Image reference: </a:t>
            </a:r>
            <a:r>
              <a:rPr lang="en-US" baseline="0" dirty="0" err="1" smtClean="0"/>
              <a:t>physicalgeography.net</a:t>
            </a:r>
            <a:endParaRPr lang="en-US" dirty="0"/>
          </a:p>
        </p:txBody>
      </p:sp>
      <p:sp>
        <p:nvSpPr>
          <p:cNvPr id="4" name="Slide Number Placeholder 3"/>
          <p:cNvSpPr>
            <a:spLocks noGrp="1"/>
          </p:cNvSpPr>
          <p:nvPr>
            <p:ph type="sldNum" sz="quarter" idx="10"/>
          </p:nvPr>
        </p:nvSpPr>
        <p:spPr/>
        <p:txBody>
          <a:bodyPr/>
          <a:lstStyle/>
          <a:p>
            <a:fld id="{58C3DCE5-EF6B-D749-BFDB-14066B2F2E7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like carbon, oxygen is distributed throughout different stores on the planet.  Most of the planet’s oxygen is actually bound up in rocks in the Lithosphere.  However, there is enough oxygen in the Atmosphere to support life, like us!  Most of the atmospheric oxygen that we breathe comes from plants.  When we breathe in oxygen it becomes part of the biosphere.  As organisms die and get decomposed, like carbon the oxygen can be buried.  Weathering of rocks releases oxygen back into the Biosphere or Atmosphere.  The balance of carbon dioxide and oxygen is extremely important on the planet.  We, along with many other organisms, depend on oxygen to survive and breathe out carbon dioxide.  Plants, conversely, depend on carbon dioxide to survive and breathe out oxygen.  If there are not enough plants to produce oxygen we need, we wouldn’t survive!</a:t>
            </a:r>
          </a:p>
          <a:p>
            <a:endParaRPr lang="en-US" baseline="0" dirty="0" smtClean="0"/>
          </a:p>
          <a:p>
            <a:r>
              <a:rPr lang="en-US" baseline="0" dirty="0" smtClean="0"/>
              <a:t>Image reference: </a:t>
            </a:r>
            <a:r>
              <a:rPr lang="en-US" baseline="0" dirty="0" err="1" smtClean="0"/>
              <a:t>wikipedia.org</a:t>
            </a:r>
            <a:endParaRPr lang="en-US" baseline="0" dirty="0" smtClean="0"/>
          </a:p>
        </p:txBody>
      </p:sp>
      <p:sp>
        <p:nvSpPr>
          <p:cNvPr id="4" name="Slide Number Placeholder 3"/>
          <p:cNvSpPr>
            <a:spLocks noGrp="1"/>
          </p:cNvSpPr>
          <p:nvPr>
            <p:ph type="sldNum" sz="quarter" idx="10"/>
          </p:nvPr>
        </p:nvSpPr>
        <p:spPr/>
        <p:txBody>
          <a:bodyPr/>
          <a:lstStyle/>
          <a:p>
            <a:fld id="{58C3DCE5-EF6B-D749-BFDB-14066B2F2E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Nitrogen is another essential element that makes</a:t>
            </a:r>
            <a:r>
              <a:rPr lang="en-US" baseline="0" dirty="0" smtClean="0"/>
              <a:t> up living things.  The cycling of nitrogen is somewhat more complicated that oxygen and carbon dioxide.  Just like oxygen and carbon, nitrogen exists in the atmosphere, biosphere and lithosphere.  Atmospheric nitrogen enters the biosphere by being “fixed” by either bacteria or algae in a process called nitrogen-fixation.  These organisms are very special because they can take nitrogen directly from the air and incorporate it into biological molecules.  This nitrogen is then part of the biosphere and moves through food webs.  Dead organisms and waste can be buried in the soil, incorporating the nitrogen into the lithosphere.  Alternatively, decomposers can recycle nitrogen from detritus and waste back through the biosphere.  Some bacteria can also release nitrogen back into the atmosphere.</a:t>
            </a:r>
          </a:p>
          <a:p>
            <a:endParaRPr lang="en-US" baseline="0" dirty="0" smtClean="0"/>
          </a:p>
          <a:p>
            <a:r>
              <a:rPr lang="en-US" baseline="0" dirty="0" smtClean="0"/>
              <a:t>Nutrient cycles are in a delicate balance on the planet.  A small disturbance in part of the cycle can have drastic effects on a another part of the cycle.</a:t>
            </a:r>
          </a:p>
          <a:p>
            <a:endParaRPr lang="en-US" baseline="0" dirty="0" smtClean="0"/>
          </a:p>
          <a:p>
            <a:r>
              <a:rPr lang="en-US" baseline="0" dirty="0" smtClean="0"/>
              <a:t>Image reference: </a:t>
            </a:r>
            <a:r>
              <a:rPr lang="en-US" baseline="0" smtClean="0"/>
              <a:t>myweb.rollins.edu</a:t>
            </a:r>
          </a:p>
        </p:txBody>
      </p:sp>
      <p:sp>
        <p:nvSpPr>
          <p:cNvPr id="4" name="Slide Number Placeholder 3"/>
          <p:cNvSpPr>
            <a:spLocks noGrp="1"/>
          </p:cNvSpPr>
          <p:nvPr>
            <p:ph type="sldNum" sz="quarter" idx="10"/>
          </p:nvPr>
        </p:nvSpPr>
        <p:spPr/>
        <p:txBody>
          <a:bodyPr/>
          <a:lstStyle/>
          <a:p>
            <a:fld id="{58C3DCE5-EF6B-D749-BFDB-14066B2F2E7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fld id="{8BCC0D0D-4024-4569-BF94-2322AC627A1A}" type="slidenum">
              <a:rPr lang="en-US" altLang="en-US" sz="1200"/>
              <a:pPr/>
              <a:t>8</a:t>
            </a:fld>
            <a:endParaRPr lang="en-US" altLang="en-US" sz="1200"/>
          </a:p>
        </p:txBody>
      </p:sp>
      <p:sp>
        <p:nvSpPr>
          <p:cNvPr id="5734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108" charset="-128"/>
              </a:rPr>
              <a:t>Figure 55.14 Nutrient cycles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50D80A-00D2-E447-B8A3-49239D2588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0D80A-00D2-E447-B8A3-49239D2588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0D80A-00D2-E447-B8A3-49239D2588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0D80A-00D2-E447-B8A3-49239D2588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0D80A-00D2-E447-B8A3-49239D258855}"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50D80A-00D2-E447-B8A3-49239D258855}"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50D80A-00D2-E447-B8A3-49239D258855}"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0D80A-00D2-E447-B8A3-49239D258855}"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0D80A-00D2-E447-B8A3-49239D258855}"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0D80A-00D2-E447-B8A3-49239D258855}"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0D80A-00D2-E447-B8A3-49239D258855}"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065-FD1E-F94E-AAF9-5CF7B72D09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0D80A-00D2-E447-B8A3-49239D258855}" type="datetimeFigureOut">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37065-FD1E-F94E-AAF9-5CF7B72D0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281"/>
            <a:ext cx="7772400" cy="1470025"/>
          </a:xfrm>
        </p:spPr>
        <p:txBody>
          <a:bodyPr/>
          <a:lstStyle/>
          <a:p>
            <a:r>
              <a:rPr lang="en-US" dirty="0" smtClean="0"/>
              <a:t>Nutrient Cycles</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stretch>
            <a:fillRect/>
          </a:stretch>
        </p:blipFill>
        <p:spPr>
          <a:xfrm>
            <a:off x="1306783" y="1795306"/>
            <a:ext cx="6465617" cy="48292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85800" y="0"/>
            <a:ext cx="7772400" cy="1066800"/>
          </a:xfrm>
        </p:spPr>
        <p:txBody>
          <a:bodyPr/>
          <a:lstStyle/>
          <a:p>
            <a:pPr eaLnBrk="1" hangingPunct="1"/>
            <a:r>
              <a:rPr lang="en-US" altLang="en-US" sz="2800" smtClean="0">
                <a:ea typeface="ＭＳ Ｐゴシック" pitchFamily="-108" charset="-128"/>
              </a:rPr>
              <a:t>Bears catch salmon in river and consume them in forest; on average, half the carcass is not eaten.</a:t>
            </a:r>
          </a:p>
        </p:txBody>
      </p:sp>
      <p:sp>
        <p:nvSpPr>
          <p:cNvPr id="40963" name="Rectangle 3"/>
          <p:cNvSpPr>
            <a:spLocks noChangeArrowheads="1"/>
          </p:cNvSpPr>
          <p:nvPr/>
        </p:nvSpPr>
        <p:spPr bwMode="auto">
          <a:xfrm>
            <a:off x="533400" y="5751513"/>
            <a:ext cx="8305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pPr>
              <a:buFont typeface="Arial" charset="0"/>
              <a:buChar char="•"/>
            </a:pPr>
            <a:r>
              <a:rPr lang="en-US" altLang="en-US" sz="2800"/>
              <a:t>  Bears’ fat tissue is virtually nitrogen-free, so most of nitrogen in salmon protein is excreted as urine and feces. </a:t>
            </a:r>
          </a:p>
        </p:txBody>
      </p:sp>
      <p:pic>
        <p:nvPicPr>
          <p:cNvPr id="40964" name="Picture 4" descr="grizzlywithfi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066800"/>
            <a:ext cx="68707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373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5181600"/>
            <a:ext cx="9144000" cy="1676400"/>
          </a:xfrm>
        </p:spPr>
        <p:txBody>
          <a:bodyPr/>
          <a:lstStyle/>
          <a:p>
            <a:pPr eaLnBrk="1" hangingPunct="1"/>
            <a:r>
              <a:rPr lang="en-US" altLang="en-US" smtClean="0">
                <a:ea typeface="ＭＳ Ｐゴシック" pitchFamily="-108" charset="-128"/>
              </a:rPr>
              <a:t>Measurements of nitrogen isotope ratios in tree rings shows that nitrogen from salmon is incorporated into trees and enhances their growth</a:t>
            </a:r>
          </a:p>
        </p:txBody>
      </p:sp>
      <p:pic>
        <p:nvPicPr>
          <p:cNvPr id="41987" name="Picture 3" descr="sitka_spruce_Hoh_rainforest.jpg"/>
          <p:cNvPicPr>
            <a:picLocks noChangeAspect="1"/>
          </p:cNvPicPr>
          <p:nvPr/>
        </p:nvPicPr>
        <p:blipFill>
          <a:blip r:embed="rId2">
            <a:extLst>
              <a:ext uri="{28A0092B-C50C-407E-A947-70E740481C1C}">
                <a14:useLocalDpi xmlns:a14="http://schemas.microsoft.com/office/drawing/2010/main" val="0"/>
              </a:ext>
            </a:extLst>
          </a:blip>
          <a:srcRect l="50000"/>
          <a:stretch>
            <a:fillRect/>
          </a:stretch>
        </p:blipFill>
        <p:spPr bwMode="auto">
          <a:xfrm>
            <a:off x="4038600" y="1670050"/>
            <a:ext cx="4572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381000" y="228600"/>
            <a:ext cx="8305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pPr algn="ctr">
              <a:buFont typeface="Arial" charset="0"/>
              <a:buChar char="•"/>
            </a:pPr>
            <a:r>
              <a:rPr lang="en-US" altLang="en-US"/>
              <a:t> </a:t>
            </a:r>
            <a:r>
              <a:rPr lang="en-US" altLang="en-US" sz="3200"/>
              <a:t>Nitrogen 14 from atmosphere</a:t>
            </a:r>
          </a:p>
          <a:p>
            <a:pPr algn="ctr">
              <a:buFont typeface="Arial" charset="0"/>
              <a:buChar char="•"/>
            </a:pPr>
            <a:r>
              <a:rPr lang="en-US" altLang="en-US" sz="3200"/>
              <a:t> Nitrogen 15 from salmon</a:t>
            </a:r>
          </a:p>
        </p:txBody>
      </p:sp>
      <p:pic>
        <p:nvPicPr>
          <p:cNvPr id="41989" name="Picture 5" descr="TreeRing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28400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078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 Cycle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754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202985" y="1417638"/>
            <a:ext cx="6758084" cy="50685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777986" y="1600200"/>
            <a:ext cx="7251365" cy="48480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0"/>
            <a:ext cx="8229600" cy="1143000"/>
          </a:xfrm>
        </p:spPr>
        <p:txBody>
          <a:bodyPr/>
          <a:lstStyle/>
          <a:p>
            <a:r>
              <a:rPr lang="en-US" dirty="0" smtClean="0"/>
              <a:t>The Carbon Cycle</a:t>
            </a:r>
            <a:endParaRPr lang="en-US" dirty="0"/>
          </a:p>
        </p:txBody>
      </p:sp>
      <p:pic>
        <p:nvPicPr>
          <p:cNvPr id="5" name="Picture 4"/>
          <p:cNvPicPr>
            <a:picLocks noChangeAspect="1"/>
          </p:cNvPicPr>
          <p:nvPr/>
        </p:nvPicPr>
        <p:blipFill>
          <a:blip r:embed="rId3"/>
          <a:stretch>
            <a:fillRect/>
          </a:stretch>
        </p:blipFill>
        <p:spPr>
          <a:xfrm>
            <a:off x="247650" y="1143000"/>
            <a:ext cx="8648700" cy="5613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Oxygen Cycle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1113368"/>
            <a:ext cx="7741342" cy="57954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Nitrogen Cycle</a:t>
            </a:r>
            <a:endParaRPr lang="en-US" dirty="0"/>
          </a:p>
        </p:txBody>
      </p:sp>
      <p:pic>
        <p:nvPicPr>
          <p:cNvPr id="4" name="Picture 3"/>
          <p:cNvPicPr>
            <a:picLocks noChangeAspect="1"/>
          </p:cNvPicPr>
          <p:nvPr/>
        </p:nvPicPr>
        <p:blipFill>
          <a:blip r:embed="rId3"/>
          <a:stretch>
            <a:fillRect/>
          </a:stretch>
        </p:blipFill>
        <p:spPr>
          <a:xfrm>
            <a:off x="1115169" y="1316342"/>
            <a:ext cx="6982489" cy="55416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874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0" descr="55_14cNitrogenCycle-L.jpg"/>
          <p:cNvPicPr>
            <a:picLocks noChangeAspect="1"/>
          </p:cNvPicPr>
          <p:nvPr/>
        </p:nvPicPr>
        <p:blipFill>
          <a:blip r:embed="rId3">
            <a:extLst>
              <a:ext uri="{28A0092B-C50C-407E-A947-70E740481C1C}">
                <a14:useLocalDpi xmlns:a14="http://schemas.microsoft.com/office/drawing/2010/main" val="0"/>
              </a:ext>
            </a:extLst>
          </a:blip>
          <a:srcRect b="2592"/>
          <a:stretch>
            <a:fillRect/>
          </a:stretch>
        </p:blipFill>
        <p:spPr bwMode="auto">
          <a:xfrm>
            <a:off x="4627563" y="381000"/>
            <a:ext cx="45164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txBox="1">
            <a:spLocks noChangeArrowheads="1"/>
          </p:cNvSpPr>
          <p:nvPr/>
        </p:nvSpPr>
        <p:spPr bwMode="auto">
          <a:xfrm>
            <a:off x="228600" y="609600"/>
            <a:ext cx="44307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pPr eaLnBrk="1" hangingPunct="1">
              <a:spcBef>
                <a:spcPct val="20000"/>
              </a:spcBef>
              <a:buFontTx/>
              <a:buChar char="•"/>
            </a:pPr>
            <a:r>
              <a:rPr lang="en-US" altLang="en-US" sz="2400"/>
              <a:t>Nitrogen is a component of amino acids, proteins, and nucleic acids</a:t>
            </a:r>
          </a:p>
          <a:p>
            <a:pPr eaLnBrk="1" hangingPunct="1">
              <a:spcBef>
                <a:spcPct val="20000"/>
              </a:spcBef>
            </a:pPr>
            <a:endParaRPr lang="en-US" altLang="en-US" sz="2400"/>
          </a:p>
          <a:p>
            <a:pPr eaLnBrk="1" hangingPunct="1">
              <a:spcBef>
                <a:spcPct val="20000"/>
              </a:spcBef>
              <a:buFontTx/>
              <a:buChar char="•"/>
            </a:pPr>
            <a:r>
              <a:rPr lang="en-US" altLang="en-US" sz="2400"/>
              <a:t>The main reservoir of nitrogen is the atmosphere (N</a:t>
            </a:r>
            <a:r>
              <a:rPr lang="en-US" altLang="en-US" sz="2400" baseline="-25000"/>
              <a:t>2</a:t>
            </a:r>
            <a:r>
              <a:rPr lang="en-US" altLang="en-US" sz="2400"/>
              <a:t>)</a:t>
            </a:r>
          </a:p>
          <a:p>
            <a:pPr eaLnBrk="1" hangingPunct="1">
              <a:spcBef>
                <a:spcPct val="20000"/>
              </a:spcBef>
              <a:buFontTx/>
              <a:buChar char="•"/>
            </a:pPr>
            <a:endParaRPr lang="en-US" altLang="en-US" sz="2400"/>
          </a:p>
          <a:p>
            <a:pPr eaLnBrk="1" hangingPunct="1">
              <a:spcBef>
                <a:spcPct val="20000"/>
              </a:spcBef>
              <a:buFontTx/>
              <a:buChar char="•"/>
            </a:pPr>
            <a:r>
              <a:rPr lang="en-US" altLang="en-US" sz="2400"/>
              <a:t>N</a:t>
            </a:r>
            <a:r>
              <a:rPr lang="en-US" altLang="en-US" sz="2400" baseline="-25000"/>
              <a:t>2 </a:t>
            </a:r>
            <a:r>
              <a:rPr lang="en-US" altLang="en-US" sz="2400"/>
              <a:t>is converted to NH</a:t>
            </a:r>
            <a:r>
              <a:rPr lang="en-US" altLang="en-US" sz="2400" baseline="-25000"/>
              <a:t>3</a:t>
            </a:r>
            <a:r>
              <a:rPr lang="en-US" altLang="en-US" sz="2400"/>
              <a:t> via nitrogen-fixing bacteria</a:t>
            </a:r>
          </a:p>
        </p:txBody>
      </p:sp>
      <p:sp>
        <p:nvSpPr>
          <p:cNvPr id="38916" name="Rectangle 22"/>
          <p:cNvSpPr>
            <a:spLocks noChangeArrowheads="1"/>
          </p:cNvSpPr>
          <p:nvPr/>
        </p:nvSpPr>
        <p:spPr bwMode="auto">
          <a:xfrm>
            <a:off x="1524000" y="-762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pPr algn="ctr" eaLnBrk="1" hangingPunct="1">
              <a:spcBef>
                <a:spcPct val="20000"/>
              </a:spcBef>
            </a:pPr>
            <a:r>
              <a:rPr lang="en-US" altLang="en-US" sz="3200" b="1"/>
              <a:t>The Nitrogen Cycle</a:t>
            </a:r>
            <a:endParaRPr lang="en-US" altLang="en-US" sz="3200"/>
          </a:p>
        </p:txBody>
      </p:sp>
      <p:sp>
        <p:nvSpPr>
          <p:cNvPr id="38917" name="Rectangle 3"/>
          <p:cNvSpPr txBox="1">
            <a:spLocks noChangeArrowheads="1"/>
          </p:cNvSpPr>
          <p:nvPr/>
        </p:nvSpPr>
        <p:spPr bwMode="auto">
          <a:xfrm>
            <a:off x="217488" y="4724400"/>
            <a:ext cx="89265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a:solidFill>
                  <a:schemeClr val="tx1"/>
                </a:solidFill>
                <a:latin typeface="Times" charset="0"/>
                <a:ea typeface="ＭＳ Ｐゴシック" pitchFamily="-108" charset="-128"/>
              </a:defRPr>
            </a:lvl1pPr>
            <a:lvl2pPr marL="37931725" indent="-37474525">
              <a:defRPr sz="3600">
                <a:solidFill>
                  <a:schemeClr val="tx1"/>
                </a:solidFill>
                <a:latin typeface="Times" charset="0"/>
                <a:ea typeface="ＭＳ Ｐゴシック" pitchFamily="-108" charset="-128"/>
              </a:defRPr>
            </a:lvl2pPr>
            <a:lvl3pPr marL="1143000" indent="-228600">
              <a:defRPr sz="3600">
                <a:solidFill>
                  <a:schemeClr val="tx1"/>
                </a:solidFill>
                <a:latin typeface="Times" charset="0"/>
                <a:ea typeface="ＭＳ Ｐゴシック" pitchFamily="-108" charset="-128"/>
              </a:defRPr>
            </a:lvl3pPr>
            <a:lvl4pPr marL="1600200" indent="-228600">
              <a:defRPr sz="3600">
                <a:solidFill>
                  <a:schemeClr val="tx1"/>
                </a:solidFill>
                <a:latin typeface="Times" charset="0"/>
                <a:ea typeface="ＭＳ Ｐゴシック" pitchFamily="-108" charset="-128"/>
              </a:defRPr>
            </a:lvl4pPr>
            <a:lvl5pPr marL="2057400" indent="-228600">
              <a:defRPr sz="3600">
                <a:solidFill>
                  <a:schemeClr val="tx1"/>
                </a:solidFill>
                <a:latin typeface="Times" charset="0"/>
                <a:ea typeface="ＭＳ Ｐゴシック" pitchFamily="-108" charset="-128"/>
              </a:defRPr>
            </a:lvl5pPr>
            <a:lvl6pPr marL="2514600" indent="-228600" eaLnBrk="0" fontAlgn="base" hangingPunct="0">
              <a:spcBef>
                <a:spcPct val="0"/>
              </a:spcBef>
              <a:spcAft>
                <a:spcPct val="0"/>
              </a:spcAft>
              <a:defRPr sz="3600">
                <a:solidFill>
                  <a:schemeClr val="tx1"/>
                </a:solidFill>
                <a:latin typeface="Times" charset="0"/>
                <a:ea typeface="ＭＳ Ｐゴシック" pitchFamily="-108" charset="-128"/>
              </a:defRPr>
            </a:lvl6pPr>
            <a:lvl7pPr marL="2971800" indent="-228600" eaLnBrk="0" fontAlgn="base" hangingPunct="0">
              <a:spcBef>
                <a:spcPct val="0"/>
              </a:spcBef>
              <a:spcAft>
                <a:spcPct val="0"/>
              </a:spcAft>
              <a:defRPr sz="3600">
                <a:solidFill>
                  <a:schemeClr val="tx1"/>
                </a:solidFill>
                <a:latin typeface="Times" charset="0"/>
                <a:ea typeface="ＭＳ Ｐゴシック" pitchFamily="-108" charset="-128"/>
              </a:defRPr>
            </a:lvl7pPr>
            <a:lvl8pPr marL="3429000" indent="-228600" eaLnBrk="0" fontAlgn="base" hangingPunct="0">
              <a:spcBef>
                <a:spcPct val="0"/>
              </a:spcBef>
              <a:spcAft>
                <a:spcPct val="0"/>
              </a:spcAft>
              <a:defRPr sz="3600">
                <a:solidFill>
                  <a:schemeClr val="tx1"/>
                </a:solidFill>
                <a:latin typeface="Times" charset="0"/>
                <a:ea typeface="ＭＳ Ｐゴシック" pitchFamily="-108" charset="-128"/>
              </a:defRPr>
            </a:lvl8pPr>
            <a:lvl9pPr marL="3886200" indent="-228600" eaLnBrk="0" fontAlgn="base" hangingPunct="0">
              <a:spcBef>
                <a:spcPct val="0"/>
              </a:spcBef>
              <a:spcAft>
                <a:spcPct val="0"/>
              </a:spcAft>
              <a:defRPr sz="3600">
                <a:solidFill>
                  <a:schemeClr val="tx1"/>
                </a:solidFill>
                <a:latin typeface="Times" charset="0"/>
                <a:ea typeface="ＭＳ Ｐゴシック" pitchFamily="-108" charset="-128"/>
              </a:defRPr>
            </a:lvl9pPr>
          </a:lstStyle>
          <a:p>
            <a:pPr eaLnBrk="1" hangingPunct="1">
              <a:spcBef>
                <a:spcPct val="20000"/>
              </a:spcBef>
              <a:buFontTx/>
              <a:buChar char="•"/>
            </a:pPr>
            <a:r>
              <a:rPr lang="en-US" altLang="en-US" sz="2400"/>
              <a:t>Organic nitrogen is decomposed to NH</a:t>
            </a:r>
            <a:r>
              <a:rPr lang="en-US" altLang="en-US" sz="2400" baseline="-25000"/>
              <a:t>4</a:t>
            </a:r>
            <a:r>
              <a:rPr lang="en-US" altLang="en-US" sz="2400" baseline="30000"/>
              <a:t>+</a:t>
            </a:r>
            <a:r>
              <a:rPr lang="en-US" altLang="en-US" sz="2400"/>
              <a:t> by ammonification, and NH</a:t>
            </a:r>
            <a:r>
              <a:rPr lang="en-US" altLang="en-US" sz="2400" baseline="-25000"/>
              <a:t>4</a:t>
            </a:r>
            <a:r>
              <a:rPr lang="en-US" altLang="en-US" sz="2400" baseline="30000"/>
              <a:t>+</a:t>
            </a:r>
            <a:r>
              <a:rPr lang="en-US" altLang="en-US" sz="2400"/>
              <a:t> is decomposed to NO</a:t>
            </a:r>
            <a:r>
              <a:rPr lang="en-US" altLang="en-US" sz="2400" baseline="-25000"/>
              <a:t>3</a:t>
            </a:r>
            <a:r>
              <a:rPr lang="en-US" altLang="en-US" sz="2400" baseline="30000"/>
              <a:t>–</a:t>
            </a:r>
            <a:r>
              <a:rPr lang="en-US" altLang="en-US" sz="2400"/>
              <a:t> by nitrifying bacteria; NH</a:t>
            </a:r>
            <a:r>
              <a:rPr lang="en-US" altLang="en-US" sz="2400" baseline="-25000"/>
              <a:t>4</a:t>
            </a:r>
            <a:r>
              <a:rPr lang="en-US" altLang="en-US" sz="2400" baseline="30000"/>
              <a:t>+</a:t>
            </a:r>
            <a:r>
              <a:rPr lang="en-US" altLang="en-US" sz="2400"/>
              <a:t>  and NO</a:t>
            </a:r>
            <a:r>
              <a:rPr lang="en-US" altLang="en-US" sz="2400" baseline="-25000"/>
              <a:t>3</a:t>
            </a:r>
            <a:r>
              <a:rPr lang="en-US" altLang="en-US" sz="2400" baseline="30000"/>
              <a:t>–</a:t>
            </a:r>
            <a:r>
              <a:rPr lang="en-US" altLang="en-US" sz="2400"/>
              <a:t>  assimilated by plants</a:t>
            </a:r>
          </a:p>
          <a:p>
            <a:pPr eaLnBrk="1" hangingPunct="1">
              <a:spcBef>
                <a:spcPct val="20000"/>
              </a:spcBef>
            </a:pPr>
            <a:endParaRPr lang="en-US" altLang="en-US" sz="2400"/>
          </a:p>
          <a:p>
            <a:pPr eaLnBrk="1" hangingPunct="1">
              <a:spcBef>
                <a:spcPct val="20000"/>
              </a:spcBef>
              <a:buFontTx/>
              <a:buChar char="•"/>
            </a:pPr>
            <a:r>
              <a:rPr lang="en-US" altLang="en-US" sz="2400"/>
              <a:t>Denitrifying bacteria convert NO</a:t>
            </a:r>
            <a:r>
              <a:rPr lang="en-US" altLang="en-US" sz="2400" baseline="-25000"/>
              <a:t>3</a:t>
            </a:r>
            <a:r>
              <a:rPr lang="en-US" altLang="en-US" sz="2400" baseline="30000"/>
              <a:t>–</a:t>
            </a:r>
            <a:r>
              <a:rPr lang="en-US" altLang="en-US" sz="2400"/>
              <a:t> back to N</a:t>
            </a:r>
            <a:r>
              <a:rPr lang="en-US" altLang="en-US" sz="2400" baseline="-25000"/>
              <a:t>2</a:t>
            </a:r>
            <a:endParaRPr lang="en-US" altLang="en-US" sz="2400"/>
          </a:p>
        </p:txBody>
      </p:sp>
    </p:spTree>
    <p:extLst>
      <p:ext uri="{BB962C8B-B14F-4D97-AF65-F5344CB8AC3E}">
        <p14:creationId xmlns:p14="http://schemas.microsoft.com/office/powerpoint/2010/main" val="2995645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0"/>
            <a:ext cx="7772400" cy="1143000"/>
          </a:xfrm>
        </p:spPr>
        <p:txBody>
          <a:bodyPr/>
          <a:lstStyle/>
          <a:p>
            <a:pPr eaLnBrk="1" hangingPunct="1"/>
            <a:r>
              <a:rPr lang="en-US" altLang="en-US" sz="3200" smtClean="0">
                <a:ea typeface="ＭＳ Ｐゴシック" pitchFamily="-108" charset="-128"/>
              </a:rPr>
              <a:t>How Bears Feed Salmon to the Forest</a:t>
            </a:r>
          </a:p>
        </p:txBody>
      </p:sp>
      <p:sp>
        <p:nvSpPr>
          <p:cNvPr id="39939" name="Content Placeholder 2"/>
          <p:cNvSpPr>
            <a:spLocks noGrp="1"/>
          </p:cNvSpPr>
          <p:nvPr>
            <p:ph idx="1"/>
          </p:nvPr>
        </p:nvSpPr>
        <p:spPr>
          <a:xfrm>
            <a:off x="381000" y="5715000"/>
            <a:ext cx="8458200" cy="1143000"/>
          </a:xfrm>
        </p:spPr>
        <p:txBody>
          <a:bodyPr/>
          <a:lstStyle/>
          <a:p>
            <a:pPr eaLnBrk="1" hangingPunct="1"/>
            <a:r>
              <a:rPr lang="en-US" altLang="en-US" sz="2800" smtClean="0">
                <a:ea typeface="ＭＳ Ｐゴシック" pitchFamily="-108" charset="-128"/>
              </a:rPr>
              <a:t>The run of salmon leads to a major flow of nutrients into estuaries and coastal watersheds</a:t>
            </a:r>
          </a:p>
        </p:txBody>
      </p:sp>
      <p:pic>
        <p:nvPicPr>
          <p:cNvPr id="39940" name="Picture 4" descr="SALMON_RUN_UNDERWA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39800"/>
            <a:ext cx="7162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658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1067</Words>
  <Application>Microsoft Office PowerPoint</Application>
  <PresentationFormat>On-screen Show (4:3)</PresentationFormat>
  <Paragraphs>48</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Nutrient Cycles</vt:lpstr>
      <vt:lpstr>The Carbon Cycle</vt:lpstr>
      <vt:lpstr>The Carbon Cycle</vt:lpstr>
      <vt:lpstr>The Carbon Cycle</vt:lpstr>
      <vt:lpstr>The Oxygen Cycle</vt:lpstr>
      <vt:lpstr>The Nitrogen Cycle</vt:lpstr>
      <vt:lpstr>Water Cycle</vt:lpstr>
      <vt:lpstr>PowerPoint Presentation</vt:lpstr>
      <vt:lpstr>How Bears Feed Salmon to the Forest</vt:lpstr>
      <vt:lpstr>PowerPoint Presentation</vt:lpstr>
      <vt:lpstr>PowerPoint Presentation</vt:lpstr>
      <vt:lpstr>Phosphate Cycle </vt:lpstr>
    </vt:vector>
  </TitlesOfParts>
  <Company>SIO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Cycles</dc:title>
  <dc:creator>Emily Trentacoste</dc:creator>
  <cp:lastModifiedBy>Julie Walker</cp:lastModifiedBy>
  <cp:revision>6</cp:revision>
  <dcterms:created xsi:type="dcterms:W3CDTF">2012-06-30T22:46:32Z</dcterms:created>
  <dcterms:modified xsi:type="dcterms:W3CDTF">2016-11-09T21:30:16Z</dcterms:modified>
</cp:coreProperties>
</file>