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0" r:id="rId12"/>
    <p:sldId id="274" r:id="rId13"/>
    <p:sldId id="257" r:id="rId14"/>
    <p:sldId id="258" r:id="rId15"/>
    <p:sldId id="276" r:id="rId16"/>
    <p:sldId id="268" r:id="rId17"/>
    <p:sldId id="269" r:id="rId18"/>
    <p:sldId id="278" r:id="rId19"/>
    <p:sldId id="270" r:id="rId20"/>
    <p:sldId id="27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6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16074C-9C65-49A3-8B15-F7747FBD8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85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492C3D-9809-4524-A77A-04BD3FCF8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3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9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2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6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4BFA-FC9A-4368-965E-0A454089AB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3DDC-D966-416F-B2F7-892EE758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1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28-22b-Bonnemais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Algae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Overview</a:t>
            </a:r>
          </a:p>
        </p:txBody>
      </p:sp>
      <p:pic>
        <p:nvPicPr>
          <p:cNvPr id="2052" name="Picture 4" descr="28-18-GoldenAl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895600"/>
            <a:ext cx="268128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28-01d-Kel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8-01c-SlimeMo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8-x3-SpirogyraConjug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5652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28-23a-VolvoxPh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11713"/>
            <a:ext cx="3200400" cy="20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DIFFERENT SEAWEED BASED ON COLOR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0" y="1600200"/>
            <a:ext cx="3882219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2797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4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seaweed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257800" cy="55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Seaweed Anatomy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4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Phylum Chlorophyta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 algae</a:t>
            </a:r>
          </a:p>
          <a:p>
            <a:r>
              <a:rPr lang="en-US" altLang="en-US" dirty="0"/>
              <a:t>7000 diverse species</a:t>
            </a:r>
          </a:p>
          <a:p>
            <a:r>
              <a:rPr lang="en-US" altLang="en-US" dirty="0"/>
              <a:t>Biologist reason that green algae give rise to land plants.</a:t>
            </a:r>
          </a:p>
          <a:p>
            <a:r>
              <a:rPr lang="en-US" altLang="en-US" dirty="0"/>
              <a:t>Both green algae and land plants have chlorophyll </a:t>
            </a:r>
            <a:r>
              <a:rPr lang="en-US" altLang="en-US" dirty="0" smtClean="0"/>
              <a:t>A </a:t>
            </a:r>
            <a:r>
              <a:rPr lang="en-US" altLang="en-US" dirty="0"/>
              <a:t>and B as well as carotenoids and store food as starch</a:t>
            </a:r>
          </a:p>
          <a:p>
            <a:r>
              <a:rPr lang="en-US" altLang="en-US" dirty="0"/>
              <a:t>Both have walls made of cellulose</a:t>
            </a:r>
          </a:p>
        </p:txBody>
      </p:sp>
    </p:spTree>
    <p:extLst>
      <p:ext uri="{BB962C8B-B14F-4D97-AF65-F5344CB8AC3E}">
        <p14:creationId xmlns:p14="http://schemas.microsoft.com/office/powerpoint/2010/main" val="21861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een al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11967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5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43931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99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Phylum Rhodophyta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4000 species of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 Algae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Most are marine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Smaller than brown algae and are often found at a depth of 200 meters.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Contain chlorophyll </a:t>
            </a:r>
            <a:r>
              <a:rPr lang="en-US" altLang="en-US" dirty="0" smtClean="0"/>
              <a:t>A </a:t>
            </a:r>
            <a:r>
              <a:rPr lang="en-US" altLang="en-US" dirty="0"/>
              <a:t>and C as well as </a:t>
            </a:r>
            <a:r>
              <a:rPr lang="en-US" altLang="en-US" dirty="0" err="1"/>
              <a:t>phycobilins</a:t>
            </a:r>
            <a:r>
              <a:rPr lang="en-US" altLang="en-US" dirty="0"/>
              <a:t> which are important in absorbing light that can penetrate deep into the water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Have cells coated in </a:t>
            </a:r>
            <a:r>
              <a:rPr lang="en-US" altLang="en-US" dirty="0" smtClean="0"/>
              <a:t>carrageenan </a:t>
            </a:r>
            <a:r>
              <a:rPr lang="en-US" altLang="en-US" dirty="0"/>
              <a:t>which is used in cosmetics, gelatin capsules and some cheeses</a:t>
            </a:r>
          </a:p>
        </p:txBody>
      </p:sp>
    </p:spTree>
    <p:extLst>
      <p:ext uri="{BB962C8B-B14F-4D97-AF65-F5344CB8AC3E}">
        <p14:creationId xmlns:p14="http://schemas.microsoft.com/office/powerpoint/2010/main" val="924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4724400" cy="514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12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ed algae i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705600" cy="50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1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Phylum Phaeophyta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en-US" altLang="en-US" sz="2400"/>
              <a:t>1500 species of </a:t>
            </a:r>
            <a:r>
              <a:rPr lang="en-US" altLang="en-US" sz="24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Brown algae</a:t>
            </a:r>
          </a:p>
          <a:p>
            <a:r>
              <a:rPr lang="en-US" altLang="en-US" sz="2400"/>
              <a:t>Mostly marine and include seaweed and kelp</a:t>
            </a:r>
          </a:p>
          <a:p>
            <a:r>
              <a:rPr lang="en-US" altLang="en-US" sz="2400"/>
              <a:t>All are multicellular and large (often reaching lengths of 147 feet)</a:t>
            </a:r>
          </a:p>
          <a:p>
            <a:r>
              <a:rPr lang="en-US" altLang="en-US" sz="2400"/>
              <a:t>Individual alga may grow to a length of 100m with a holdfast, stipe and blade</a:t>
            </a:r>
          </a:p>
          <a:p>
            <a:r>
              <a:rPr lang="en-US" altLang="en-US" sz="2400"/>
              <a:t>Used in cosmetics and most ice creams</a:t>
            </a:r>
          </a:p>
          <a:p>
            <a:endParaRPr lang="en-US" altLang="en-US" sz="2400"/>
          </a:p>
        </p:txBody>
      </p:sp>
      <p:pic>
        <p:nvPicPr>
          <p:cNvPr id="21513" name="Picture 9" descr="28-01d-Kelp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0386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4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brown algae i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3886200" cy="51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6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Range in size from microscopic to single celled organisms to large seaweed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Autotrophic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Aquatic </a:t>
            </a:r>
            <a:r>
              <a:rPr lang="en-US" altLang="en-US" dirty="0"/>
              <a:t>and have flagella at some point in life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Often contain </a:t>
            </a:r>
            <a:r>
              <a:rPr lang="en-US" altLang="en-US" b="1" dirty="0" err="1">
                <a:solidFill>
                  <a:srgbClr val="006600"/>
                </a:solidFill>
              </a:rPr>
              <a:t>pyrenoids</a:t>
            </a:r>
            <a:r>
              <a:rPr lang="en-US" altLang="en-US" b="1" dirty="0">
                <a:solidFill>
                  <a:srgbClr val="006600"/>
                </a:solidFill>
              </a:rPr>
              <a:t>, </a:t>
            </a:r>
            <a:r>
              <a:rPr lang="en-US" altLang="en-US" dirty="0"/>
              <a:t>organelles that synthesis and store starch</a:t>
            </a:r>
          </a:p>
        </p:txBody>
      </p:sp>
    </p:spTree>
    <p:extLst>
      <p:ext uri="{BB962C8B-B14F-4D97-AF65-F5344CB8AC3E}">
        <p14:creationId xmlns:p14="http://schemas.microsoft.com/office/powerpoint/2010/main" val="27133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brown algae in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664147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age result for seaweed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5527"/>
            <a:ext cx="4343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5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2952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70" y="1454943"/>
            <a:ext cx="392824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Image result for pyrenoids in alga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6" y="3357165"/>
            <a:ext cx="4116048" cy="31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9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/>
              <a:t>STRUCTURE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1"/>
            <a:ext cx="7924800" cy="3810000"/>
          </a:xfrm>
        </p:spPr>
        <p:txBody>
          <a:bodyPr/>
          <a:lstStyle/>
          <a:p>
            <a:r>
              <a:rPr lang="en-US" altLang="en-US" sz="4000" dirty="0" smtClean="0"/>
              <a:t>Four </a:t>
            </a:r>
            <a:r>
              <a:rPr lang="en-US" altLang="en-US" sz="4000" dirty="0"/>
              <a:t>types of algae</a:t>
            </a:r>
          </a:p>
          <a:p>
            <a:pPr lvl="1"/>
            <a:r>
              <a:rPr lang="en-US" altLang="en-US" sz="3600" dirty="0"/>
              <a:t>Unicellular</a:t>
            </a:r>
          </a:p>
          <a:p>
            <a:pPr lvl="1"/>
            <a:r>
              <a:rPr lang="en-US" altLang="en-US" sz="3600" dirty="0"/>
              <a:t>Colonial</a:t>
            </a:r>
          </a:p>
          <a:p>
            <a:pPr lvl="1"/>
            <a:r>
              <a:rPr lang="en-US" altLang="en-US" sz="3600" dirty="0"/>
              <a:t>Filamentous</a:t>
            </a:r>
          </a:p>
          <a:p>
            <a:pPr lvl="1"/>
            <a:r>
              <a:rPr lang="en-US" altLang="en-US" sz="3600" dirty="0" smtClean="0"/>
              <a:t>Multicellular</a:t>
            </a:r>
            <a:endParaRPr lang="en-US" altLang="en-US" sz="3600" dirty="0"/>
          </a:p>
          <a:p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095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en-US" sz="3600" dirty="0" smtClean="0"/>
              <a:t>Unicellular</a:t>
            </a:r>
            <a:br>
              <a:rPr lang="en-US" altLang="en-US" sz="3600" dirty="0" smtClean="0"/>
            </a:br>
            <a:endParaRPr lang="en-US" dirty="0"/>
          </a:p>
        </p:txBody>
      </p:sp>
      <p:pic>
        <p:nvPicPr>
          <p:cNvPr id="3" name="Picture 6" descr="28-03x-Euglena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0"/>
            <a:ext cx="5762625" cy="4224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56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en-US" sz="3600" dirty="0" smtClean="0"/>
              <a:t>Colonial</a:t>
            </a:r>
            <a:br>
              <a:rPr lang="en-US" altLang="en-US" sz="3600" dirty="0" smtClean="0"/>
            </a:br>
            <a:endParaRPr lang="en-US" dirty="0"/>
          </a:p>
        </p:txBody>
      </p:sp>
      <p:pic>
        <p:nvPicPr>
          <p:cNvPr id="3" name="Picture 10" descr="28-23a-Volvox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7543800" cy="46604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29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en-US" sz="3600" dirty="0" smtClean="0"/>
              <a:t>Filamentous</a:t>
            </a:r>
            <a:br>
              <a:rPr lang="en-US" altLang="en-US" sz="3600" dirty="0" smtClean="0"/>
            </a:br>
            <a:endParaRPr lang="en-US" dirty="0"/>
          </a:p>
        </p:txBody>
      </p:sp>
      <p:pic>
        <p:nvPicPr>
          <p:cNvPr id="3" name="Picture 14" descr="SPIR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399"/>
            <a:ext cx="7086600" cy="44938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75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altLang="en-US" sz="3600" dirty="0" smtClean="0"/>
              <a:t>Multicellular</a:t>
            </a:r>
            <a:br>
              <a:rPr lang="en-US" altLang="en-US" sz="3600" dirty="0" smtClean="0"/>
            </a:br>
            <a:endParaRPr lang="en-US" dirty="0"/>
          </a:p>
        </p:txBody>
      </p:sp>
      <p:pic>
        <p:nvPicPr>
          <p:cNvPr id="3" name="Picture 11" descr="28-20x2-Kelp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6934200" cy="50540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94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z="4000"/>
              <a:t>IDENTIFY THE TYPE OF ALGAE</a:t>
            </a:r>
          </a:p>
        </p:txBody>
      </p:sp>
      <p:pic>
        <p:nvPicPr>
          <p:cNvPr id="6150" name="Picture 6" descr="28-03x-EuglenaPhoto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1349375"/>
            <a:ext cx="3324225" cy="2436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10" descr="28-23a-VolvoxPhoto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338263"/>
            <a:ext cx="3962400" cy="2447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5" name="Picture 11" descr="28-20x2-KelpForest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3938588"/>
            <a:ext cx="3378200" cy="2462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8" name="Picture 14" descr="SPIRO1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81450"/>
            <a:ext cx="3935413" cy="2495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4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220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Algae</vt:lpstr>
      <vt:lpstr>Characteristics</vt:lpstr>
      <vt:lpstr>PowerPoint Presentation</vt:lpstr>
      <vt:lpstr>STRUCTURE</vt:lpstr>
      <vt:lpstr>Unicellular </vt:lpstr>
      <vt:lpstr>Colonial </vt:lpstr>
      <vt:lpstr>Filamentous </vt:lpstr>
      <vt:lpstr>Multicellular </vt:lpstr>
      <vt:lpstr>IDENTIFY THE TYPE OF ALGAE</vt:lpstr>
      <vt:lpstr>3 DIFFERENT SEAWEED BASED ON COLOR</vt:lpstr>
      <vt:lpstr>Seaweed Anatomy</vt:lpstr>
      <vt:lpstr>Phylum Chlorophyta</vt:lpstr>
      <vt:lpstr>PowerPoint Presentation</vt:lpstr>
      <vt:lpstr>PowerPoint Presentation</vt:lpstr>
      <vt:lpstr>Phylum Rhodophyta</vt:lpstr>
      <vt:lpstr>PowerPoint Presentation</vt:lpstr>
      <vt:lpstr>PowerPoint Presentation</vt:lpstr>
      <vt:lpstr> Phylum Phaeophyta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Walker</dc:creator>
  <cp:lastModifiedBy>Julie Walker</cp:lastModifiedBy>
  <cp:revision>6</cp:revision>
  <dcterms:created xsi:type="dcterms:W3CDTF">2016-09-23T17:25:35Z</dcterms:created>
  <dcterms:modified xsi:type="dcterms:W3CDTF">2016-09-26T18:22:12Z</dcterms:modified>
</cp:coreProperties>
</file>