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61" r:id="rId6"/>
    <p:sldId id="260" r:id="rId7"/>
    <p:sldId id="262" r:id="rId8"/>
    <p:sldId id="269" r:id="rId9"/>
    <p:sldId id="271" r:id="rId10"/>
    <p:sldId id="263" r:id="rId11"/>
    <p:sldId id="270" r:id="rId12"/>
    <p:sldId id="259" r:id="rId13"/>
    <p:sldId id="264" r:id="rId14"/>
    <p:sldId id="266" r:id="rId15"/>
    <p:sldId id="265" r:id="rId16"/>
    <p:sldId id="267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96CE"/>
    <a:srgbClr val="D08DC1"/>
    <a:srgbClr val="C887BA"/>
    <a:srgbClr val="C585B7"/>
    <a:srgbClr val="FFA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43" autoAdjust="0"/>
    <p:restoredTop sz="94660"/>
  </p:normalViewPr>
  <p:slideViewPr>
    <p:cSldViewPr>
      <p:cViewPr>
        <p:scale>
          <a:sx n="76" d="100"/>
          <a:sy n="76" d="100"/>
        </p:scale>
        <p:origin x="-96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8F78-F516-41C6-BE63-B061BB077FA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5AF6-ACC5-4276-A5AF-23E95E75FE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8F78-F516-41C6-BE63-B061BB077FA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5AF6-ACC5-4276-A5AF-23E95E75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8F78-F516-41C6-BE63-B061BB077FA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5AF6-ACC5-4276-A5AF-23E95E75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8F78-F516-41C6-BE63-B061BB077FA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5AF6-ACC5-4276-A5AF-23E95E75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8F78-F516-41C6-BE63-B061BB077FA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5AF6-ACC5-4276-A5AF-23E95E75FE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8F78-F516-41C6-BE63-B061BB077FA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5AF6-ACC5-4276-A5AF-23E95E75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8F78-F516-41C6-BE63-B061BB077FA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5AF6-ACC5-4276-A5AF-23E95E75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8F78-F516-41C6-BE63-B061BB077FA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5AF6-ACC5-4276-A5AF-23E95E75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8F78-F516-41C6-BE63-B061BB077FA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5AF6-ACC5-4276-A5AF-23E95E75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8F78-F516-41C6-BE63-B061BB077FA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5AF6-ACC5-4276-A5AF-23E95E75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8F78-F516-41C6-BE63-B061BB077FA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9B5AF6-ACC5-4276-A5AF-23E95E75FE4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EC8F78-F516-41C6-BE63-B061BB077FA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9B5AF6-ACC5-4276-A5AF-23E95E75FE4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tudyjams.scholastic.com/studyjams/jams/science/weather-and-climate/tides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851648" cy="1828800"/>
          </a:xfrm>
        </p:spPr>
        <p:txBody>
          <a:bodyPr>
            <a:normAutofit/>
          </a:bodyPr>
          <a:lstStyle/>
          <a:p>
            <a:r>
              <a:rPr lang="en-US" sz="8800" dirty="0" smtClean="0"/>
              <a:t>Tides: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304" y="1905000"/>
            <a:ext cx="8235696" cy="1752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High or Low - What Causes Tides?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48000"/>
            <a:ext cx="7086600" cy="350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3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Tidal Bulges – High Tide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38912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In places where there are tidal bulges, </a:t>
            </a:r>
            <a:r>
              <a:rPr lang="en-US" sz="3400" b="1" dirty="0" smtClean="0">
                <a:solidFill>
                  <a:srgbClr val="0000FF"/>
                </a:solidFill>
              </a:rPr>
              <a:t>high tide </a:t>
            </a:r>
            <a:r>
              <a:rPr lang="en-US" sz="3400" dirty="0" smtClean="0"/>
              <a:t>is occurring along the coastlines.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71600" y="3124200"/>
            <a:ext cx="6400800" cy="3416300"/>
            <a:chOff x="3429000" y="3962400"/>
            <a:chExt cx="5715000" cy="27305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3962400"/>
              <a:ext cx="5715000" cy="2730500"/>
            </a:xfrm>
            <a:prstGeom prst="rect">
              <a:avLst/>
            </a:prstGeom>
          </p:spPr>
        </p:pic>
        <p:sp>
          <p:nvSpPr>
            <p:cNvPr id="6" name="Round Single Corner Rectangle 5"/>
            <p:cNvSpPr/>
            <p:nvPr/>
          </p:nvSpPr>
          <p:spPr>
            <a:xfrm>
              <a:off x="3429000" y="3962400"/>
              <a:ext cx="1905000" cy="381000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953000" y="3200400"/>
            <a:ext cx="32766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79714">
            <a:off x="5418756" y="3558724"/>
            <a:ext cx="286569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95800" y="3429000"/>
            <a:ext cx="1143000" cy="29718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4495800"/>
            <a:ext cx="2394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High  </a:t>
            </a:r>
          </a:p>
          <a:p>
            <a:r>
              <a:rPr lang="en-US" sz="2800" b="1" dirty="0" smtClean="0"/>
              <a:t>Tide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3505200"/>
            <a:ext cx="2394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High  </a:t>
            </a:r>
          </a:p>
          <a:p>
            <a:r>
              <a:rPr lang="en-US" sz="2800" b="1" dirty="0" smtClean="0"/>
              <a:t>Tide</a:t>
            </a:r>
            <a:endParaRPr lang="en-US" sz="28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572000" y="4648200"/>
            <a:ext cx="990600" cy="838200"/>
          </a:xfrm>
          <a:prstGeom prst="roundRect">
            <a:avLst/>
          </a:prstGeom>
          <a:solidFill>
            <a:srgbClr val="DE96C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Single Corner Rectangle 15"/>
          <p:cNvSpPr/>
          <p:nvPr/>
        </p:nvSpPr>
        <p:spPr>
          <a:xfrm>
            <a:off x="1447800" y="3180907"/>
            <a:ext cx="2133600" cy="476693"/>
          </a:xfrm>
          <a:prstGeom prst="round1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ound Single Corner Rectangle 16"/>
          <p:cNvSpPr/>
          <p:nvPr/>
        </p:nvSpPr>
        <p:spPr>
          <a:xfrm rot="2949219">
            <a:off x="1459632" y="3700690"/>
            <a:ext cx="533400" cy="476693"/>
          </a:xfrm>
          <a:prstGeom prst="round1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00200" y="3505200"/>
            <a:ext cx="1143000" cy="29718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7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Tidal Bulges – Low Tide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In places </a:t>
            </a:r>
            <a:r>
              <a:rPr lang="en-US" sz="3400" b="1" dirty="0" smtClean="0">
                <a:solidFill>
                  <a:srgbClr val="0000FF"/>
                </a:solidFill>
              </a:rPr>
              <a:t>between</a:t>
            </a:r>
            <a:r>
              <a:rPr lang="en-US" sz="3400" dirty="0" smtClean="0"/>
              <a:t> the bulges, </a:t>
            </a:r>
            <a:r>
              <a:rPr lang="en-US" sz="3400" b="1" dirty="0" smtClean="0">
                <a:solidFill>
                  <a:srgbClr val="0000FF"/>
                </a:solidFill>
              </a:rPr>
              <a:t>low</a:t>
            </a:r>
            <a:r>
              <a:rPr lang="en-US" sz="3400" dirty="0" smtClean="0"/>
              <a:t> tide is occurring.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00200" y="2819400"/>
            <a:ext cx="5943600" cy="3810000"/>
            <a:chOff x="3429000" y="3962400"/>
            <a:chExt cx="5715000" cy="27305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14144"/>
            <a:stretch/>
          </p:blipFill>
          <p:spPr>
            <a:xfrm>
              <a:off x="3429000" y="4348585"/>
              <a:ext cx="5715000" cy="2344315"/>
            </a:xfrm>
            <a:prstGeom prst="rect">
              <a:avLst/>
            </a:prstGeom>
          </p:spPr>
        </p:pic>
        <p:sp>
          <p:nvSpPr>
            <p:cNvPr id="6" name="Round Single Corner Rectangle 5"/>
            <p:cNvSpPr/>
            <p:nvPr/>
          </p:nvSpPr>
          <p:spPr>
            <a:xfrm>
              <a:off x="3429000" y="3962400"/>
              <a:ext cx="1905000" cy="381000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" name="Round Single Corner Rectangle 6"/>
            <p:cNvSpPr/>
            <p:nvPr/>
          </p:nvSpPr>
          <p:spPr>
            <a:xfrm>
              <a:off x="3581400" y="4114800"/>
              <a:ext cx="304800" cy="762000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5257800" y="3048000"/>
            <a:ext cx="304800" cy="106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43200" y="3352800"/>
            <a:ext cx="17526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9400" y="5943600"/>
            <a:ext cx="17526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3276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LOW TIDE 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6172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LOW TIDE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8906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Sun’s Gravity and Tides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5074920"/>
          </a:xfrm>
        </p:spPr>
        <p:txBody>
          <a:bodyPr>
            <a:normAutofit lnSpcReduction="10000"/>
          </a:bodyPr>
          <a:lstStyle/>
          <a:p>
            <a:r>
              <a:rPr lang="en-US" sz="3400" dirty="0" smtClean="0"/>
              <a:t>The </a:t>
            </a:r>
            <a:r>
              <a:rPr lang="en-US" sz="3400" dirty="0"/>
              <a:t>Sun is so </a:t>
            </a:r>
            <a:r>
              <a:rPr lang="en-US" sz="3400" b="1" dirty="0" smtClean="0">
                <a:solidFill>
                  <a:srgbClr val="0000FF"/>
                </a:solidFill>
              </a:rPr>
              <a:t>large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dirty="0" smtClean="0"/>
              <a:t>that </a:t>
            </a:r>
            <a:r>
              <a:rPr lang="en-US" sz="3400" dirty="0"/>
              <a:t>its </a:t>
            </a:r>
            <a:r>
              <a:rPr lang="en-US" sz="3400" b="1" dirty="0">
                <a:solidFill>
                  <a:srgbClr val="0000FF"/>
                </a:solidFill>
              </a:rPr>
              <a:t>gravity</a:t>
            </a:r>
            <a:r>
              <a:rPr lang="en-US" sz="3400" dirty="0"/>
              <a:t> also affects tides. </a:t>
            </a:r>
          </a:p>
          <a:p>
            <a:r>
              <a:rPr lang="en-US" sz="3400" dirty="0" smtClean="0"/>
              <a:t>At times, </a:t>
            </a:r>
            <a:r>
              <a:rPr lang="en-US" sz="3400" dirty="0"/>
              <a:t>the </a:t>
            </a:r>
            <a:r>
              <a:rPr lang="en-US" sz="3400" b="1" dirty="0">
                <a:solidFill>
                  <a:srgbClr val="0000FF"/>
                </a:solidFill>
              </a:rPr>
              <a:t>Sun</a:t>
            </a:r>
            <a:r>
              <a:rPr lang="en-US" sz="3400" dirty="0"/>
              <a:t> and </a:t>
            </a:r>
            <a:r>
              <a:rPr lang="en-US" sz="3400" b="1" dirty="0">
                <a:solidFill>
                  <a:srgbClr val="0000FF"/>
                </a:solidFill>
              </a:rPr>
              <a:t>Moon </a:t>
            </a:r>
            <a:r>
              <a:rPr lang="en-US" sz="3400" dirty="0"/>
              <a:t>pull together on Earth’s </a:t>
            </a:r>
            <a:r>
              <a:rPr lang="en-US" sz="3400" dirty="0" smtClean="0"/>
              <a:t>waters in the </a:t>
            </a:r>
            <a:r>
              <a:rPr lang="en-US" sz="3400" b="1" dirty="0" smtClean="0">
                <a:solidFill>
                  <a:srgbClr val="0000FF"/>
                </a:solidFill>
              </a:rPr>
              <a:t>same </a:t>
            </a:r>
            <a:r>
              <a:rPr lang="en-US" sz="3400" dirty="0" smtClean="0"/>
              <a:t>direction. </a:t>
            </a:r>
            <a:endParaRPr lang="en-US" sz="3400" dirty="0"/>
          </a:p>
          <a:p>
            <a:r>
              <a:rPr lang="en-US" sz="3400" dirty="0"/>
              <a:t>At other times they pull in </a:t>
            </a:r>
            <a:r>
              <a:rPr lang="en-US" sz="3400" b="1" dirty="0">
                <a:solidFill>
                  <a:srgbClr val="0000FF"/>
                </a:solidFill>
              </a:rPr>
              <a:t>different</a:t>
            </a:r>
            <a:r>
              <a:rPr lang="en-US" sz="3400" dirty="0"/>
              <a:t> </a:t>
            </a:r>
            <a:r>
              <a:rPr lang="en-US" sz="3400" dirty="0" smtClean="0"/>
              <a:t>directions.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600200"/>
            <a:ext cx="399897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6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Daily Tide Cycle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15400" cy="51054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 Most seashores have </a:t>
            </a:r>
            <a:r>
              <a:rPr lang="en-US" sz="3400" b="1" dirty="0" smtClean="0">
                <a:solidFill>
                  <a:srgbClr val="0000FF"/>
                </a:solidFill>
              </a:rPr>
              <a:t>four </a:t>
            </a:r>
            <a:r>
              <a:rPr lang="en-US" sz="3400" dirty="0" smtClean="0"/>
              <a:t>tides every day – </a:t>
            </a:r>
            <a:r>
              <a:rPr lang="en-US" sz="3400" b="1" dirty="0" smtClean="0">
                <a:solidFill>
                  <a:srgbClr val="0000FF"/>
                </a:solidFill>
              </a:rPr>
              <a:t>two</a:t>
            </a:r>
            <a:r>
              <a:rPr lang="en-US" sz="3400" dirty="0" smtClean="0"/>
              <a:t> high tides and </a:t>
            </a:r>
            <a:r>
              <a:rPr lang="en-US" sz="3400" b="1" dirty="0" smtClean="0">
                <a:solidFill>
                  <a:srgbClr val="0000FF"/>
                </a:solidFill>
              </a:rPr>
              <a:t>two</a:t>
            </a:r>
            <a:r>
              <a:rPr lang="en-US" sz="3400" dirty="0" smtClean="0"/>
              <a:t> low tides.</a:t>
            </a:r>
          </a:p>
          <a:p>
            <a:r>
              <a:rPr lang="en-US" sz="3400" dirty="0" smtClean="0"/>
              <a:t>A </a:t>
            </a:r>
            <a:r>
              <a:rPr lang="en-US" sz="3400" b="1" dirty="0" smtClean="0">
                <a:solidFill>
                  <a:srgbClr val="0000FF"/>
                </a:solidFill>
              </a:rPr>
              <a:t>change </a:t>
            </a:r>
            <a:r>
              <a:rPr lang="en-US" sz="3400" dirty="0" smtClean="0"/>
              <a:t>of from low to high tide or vice versa takes about </a:t>
            </a:r>
            <a:r>
              <a:rPr lang="en-US" sz="3400" b="1" dirty="0" smtClean="0">
                <a:solidFill>
                  <a:srgbClr val="0000FF"/>
                </a:solidFill>
              </a:rPr>
              <a:t>6</a:t>
            </a:r>
            <a:r>
              <a:rPr lang="en-US" sz="3400" dirty="0" smtClean="0"/>
              <a:t>                                           hours and </a:t>
            </a:r>
            <a:r>
              <a:rPr lang="en-US" sz="3400" b="1" dirty="0" smtClean="0">
                <a:solidFill>
                  <a:srgbClr val="0000FF"/>
                </a:solidFill>
              </a:rPr>
              <a:t>12 </a:t>
            </a:r>
            <a:r>
              <a:rPr lang="en-US" sz="3400" dirty="0" smtClean="0"/>
              <a:t>minutes. </a:t>
            </a:r>
          </a:p>
          <a:p>
            <a:r>
              <a:rPr lang="en-US" sz="3400" dirty="0" smtClean="0"/>
              <a:t>Changes in tides can                                             be </a:t>
            </a:r>
            <a:r>
              <a:rPr lang="en-US" sz="3400" b="1" dirty="0" smtClean="0">
                <a:solidFill>
                  <a:srgbClr val="0000FF"/>
                </a:solidFill>
              </a:rPr>
              <a:t>drastic</a:t>
            </a:r>
            <a:r>
              <a:rPr lang="en-US" sz="3400" dirty="0" smtClean="0"/>
              <a:t> (can notice)                               or or </a:t>
            </a:r>
            <a:r>
              <a:rPr lang="en-US" sz="3400" b="1" dirty="0" smtClean="0">
                <a:solidFill>
                  <a:srgbClr val="0000FF"/>
                </a:solidFill>
              </a:rPr>
              <a:t>less</a:t>
            </a:r>
            <a:r>
              <a:rPr lang="en-US" sz="3400" dirty="0" smtClean="0"/>
              <a:t> dramatic (can’t                                     notice).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272247"/>
            <a:ext cx="4191000" cy="358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Monthly Tide Cycle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21080"/>
            <a:ext cx="91440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Changes in the </a:t>
            </a:r>
            <a:r>
              <a:rPr lang="en-US" sz="3400" b="1" dirty="0" smtClean="0">
                <a:solidFill>
                  <a:srgbClr val="0000FF"/>
                </a:solidFill>
              </a:rPr>
              <a:t>positions</a:t>
            </a:r>
            <a:r>
              <a:rPr lang="en-US" sz="3400" dirty="0" smtClean="0"/>
              <a:t> of Earth, the Moon, and Sun affect the </a:t>
            </a:r>
            <a:r>
              <a:rPr lang="en-US" sz="3400" b="1" dirty="0" smtClean="0">
                <a:solidFill>
                  <a:srgbClr val="0000FF"/>
                </a:solidFill>
              </a:rPr>
              <a:t>height</a:t>
            </a:r>
            <a:r>
              <a:rPr lang="en-US" sz="3400" dirty="0" smtClean="0"/>
              <a:t> of tides during a month. </a:t>
            </a:r>
            <a:endParaRPr lang="en-US" sz="3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819400"/>
            <a:ext cx="5135947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Spring Tides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38912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0000FF"/>
                </a:solidFill>
              </a:rPr>
              <a:t>Spring</a:t>
            </a:r>
            <a:r>
              <a:rPr lang="en-US" sz="3400" dirty="0" smtClean="0"/>
              <a:t> tides occur </a:t>
            </a:r>
            <a:r>
              <a:rPr lang="en-US" sz="3400" b="1" dirty="0" smtClean="0">
                <a:solidFill>
                  <a:srgbClr val="0000FF"/>
                </a:solidFill>
              </a:rPr>
              <a:t>2</a:t>
            </a:r>
            <a:r>
              <a:rPr lang="en-US" sz="3400" dirty="0" smtClean="0"/>
              <a:t> times a month, during a </a:t>
            </a:r>
            <a:r>
              <a:rPr lang="en-US" sz="3400" b="1" dirty="0" smtClean="0">
                <a:solidFill>
                  <a:srgbClr val="0000FF"/>
                </a:solidFill>
              </a:rPr>
              <a:t>full</a:t>
            </a:r>
            <a:r>
              <a:rPr lang="en-US" sz="3400" dirty="0" smtClean="0"/>
              <a:t> and </a:t>
            </a:r>
            <a:r>
              <a:rPr lang="en-US" sz="3400" b="1" dirty="0" smtClean="0">
                <a:solidFill>
                  <a:srgbClr val="0000FF"/>
                </a:solidFill>
              </a:rPr>
              <a:t>new</a:t>
            </a:r>
            <a:r>
              <a:rPr lang="en-US" sz="3400" dirty="0" smtClean="0"/>
              <a:t> moon when the Earth, Sun, and Moon are lined up. </a:t>
            </a:r>
          </a:p>
          <a:p>
            <a:r>
              <a:rPr lang="en-US" sz="3400" dirty="0" smtClean="0"/>
              <a:t>Spring tides are </a:t>
            </a:r>
            <a:r>
              <a:rPr lang="en-US" sz="3400" b="1" dirty="0" smtClean="0">
                <a:solidFill>
                  <a:srgbClr val="0000FF"/>
                </a:solidFill>
              </a:rPr>
              <a:t>higher </a:t>
            </a:r>
            <a:r>
              <a:rPr lang="en-US" sz="3400" dirty="0" smtClean="0"/>
              <a:t>and </a:t>
            </a:r>
            <a:r>
              <a:rPr lang="en-US" sz="3400" b="1" dirty="0" smtClean="0">
                <a:solidFill>
                  <a:srgbClr val="0000FF"/>
                </a:solidFill>
              </a:rPr>
              <a:t>lower</a:t>
            </a:r>
            <a:r>
              <a:rPr lang="en-US" sz="3400" dirty="0" smtClean="0"/>
              <a:t> than normal tides.  </a:t>
            </a:r>
          </a:p>
          <a:p>
            <a:r>
              <a:rPr lang="en-US" sz="3400" dirty="0" smtClean="0"/>
              <a:t>“</a:t>
            </a:r>
            <a:r>
              <a:rPr lang="en-US" sz="3400" b="1" dirty="0" smtClean="0">
                <a:solidFill>
                  <a:srgbClr val="0000FF"/>
                </a:solidFill>
              </a:rPr>
              <a:t>strong</a:t>
            </a:r>
            <a:r>
              <a:rPr lang="en-US" sz="3400" dirty="0" smtClean="0"/>
              <a:t> tides”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886200"/>
            <a:ext cx="4953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5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Neap Tides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8006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 </a:t>
            </a:r>
            <a:r>
              <a:rPr lang="en-US" sz="3400" b="1" dirty="0" smtClean="0">
                <a:solidFill>
                  <a:srgbClr val="0000FF"/>
                </a:solidFill>
              </a:rPr>
              <a:t>Neap</a:t>
            </a:r>
            <a:r>
              <a:rPr lang="en-US" sz="3400" dirty="0" smtClean="0"/>
              <a:t> tides occur in between spring tides, at the </a:t>
            </a:r>
            <a:r>
              <a:rPr lang="en-US" sz="3400" b="1" dirty="0" smtClean="0">
                <a:solidFill>
                  <a:srgbClr val="0000FF"/>
                </a:solidFill>
              </a:rPr>
              <a:t>first</a:t>
            </a:r>
            <a:r>
              <a:rPr lang="en-US" sz="3400" dirty="0" smtClean="0"/>
              <a:t> and </a:t>
            </a:r>
            <a:r>
              <a:rPr lang="en-US" sz="3400" b="1" dirty="0" smtClean="0">
                <a:solidFill>
                  <a:srgbClr val="0000FF"/>
                </a:solidFill>
              </a:rPr>
              <a:t>third</a:t>
            </a:r>
            <a:r>
              <a:rPr lang="en-US" sz="3400" dirty="0" smtClean="0"/>
              <a:t> quarters of the Moon when the Sun and Moon pull at </a:t>
            </a:r>
            <a:r>
              <a:rPr lang="en-US" sz="3400" b="1" dirty="0" smtClean="0">
                <a:solidFill>
                  <a:srgbClr val="0000FF"/>
                </a:solidFill>
              </a:rPr>
              <a:t>right </a:t>
            </a:r>
            <a:r>
              <a:rPr lang="en-US" sz="3400" dirty="0" smtClean="0"/>
              <a:t>angles to each other. </a:t>
            </a:r>
          </a:p>
          <a:p>
            <a:r>
              <a:rPr lang="en-US" sz="3400" dirty="0" smtClean="0"/>
              <a:t>Neap tides are </a:t>
            </a:r>
            <a:r>
              <a:rPr lang="en-US" sz="3400" b="1" dirty="0" smtClean="0">
                <a:solidFill>
                  <a:srgbClr val="0000FF"/>
                </a:solidFill>
              </a:rPr>
              <a:t>not                                         </a:t>
            </a:r>
            <a:r>
              <a:rPr lang="en-US" sz="3400" dirty="0" smtClean="0"/>
              <a:t> as high or low as                                                 normal tides. </a:t>
            </a:r>
          </a:p>
          <a:p>
            <a:r>
              <a:rPr lang="en-US" sz="3400" dirty="0" smtClean="0"/>
              <a:t>“</a:t>
            </a:r>
            <a:r>
              <a:rPr lang="en-US" sz="3400" b="1" dirty="0" smtClean="0">
                <a:solidFill>
                  <a:srgbClr val="0000FF"/>
                </a:solidFill>
              </a:rPr>
              <a:t>weak</a:t>
            </a:r>
            <a:r>
              <a:rPr lang="en-US" sz="3400" dirty="0" smtClean="0"/>
              <a:t> tides”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005" y="3657600"/>
            <a:ext cx="452739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38200"/>
            <a:ext cx="7086600" cy="573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Study Jams Video</a:t>
            </a:r>
            <a:endParaRPr lang="en-US" sz="6000" b="1" dirty="0"/>
          </a:p>
        </p:txBody>
      </p:sp>
      <p:pic>
        <p:nvPicPr>
          <p:cNvPr id="4" name="Picture 3" descr="Screen Shot 2012-01-02 at 11.00.31 AM.png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13091" r="12333" b="18792"/>
          <a:stretch/>
        </p:blipFill>
        <p:spPr>
          <a:xfrm>
            <a:off x="1066800" y="1975846"/>
            <a:ext cx="7239000" cy="41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6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What Are Tides?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1054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Tides are the daily </a:t>
            </a:r>
            <a:r>
              <a:rPr lang="en-US" sz="3400" b="1" dirty="0" smtClean="0">
                <a:solidFill>
                  <a:srgbClr val="0000FF"/>
                </a:solidFill>
              </a:rPr>
              <a:t>rise</a:t>
            </a:r>
            <a:r>
              <a:rPr lang="en-US" sz="3400" dirty="0" smtClean="0"/>
              <a:t> and </a:t>
            </a:r>
            <a:r>
              <a:rPr lang="en-US" sz="3400" b="1" dirty="0" smtClean="0">
                <a:solidFill>
                  <a:srgbClr val="0000FF"/>
                </a:solidFill>
              </a:rPr>
              <a:t>fall</a:t>
            </a:r>
            <a:r>
              <a:rPr lang="en-US" sz="3400" dirty="0" smtClean="0"/>
              <a:t> of Earth’s </a:t>
            </a:r>
            <a:r>
              <a:rPr lang="en-US" sz="3400" b="1" dirty="0" smtClean="0">
                <a:solidFill>
                  <a:srgbClr val="0000FF"/>
                </a:solidFill>
              </a:rPr>
              <a:t>waters</a:t>
            </a:r>
            <a:r>
              <a:rPr lang="en-US" sz="3400" dirty="0" smtClean="0"/>
              <a:t> on its coastlines. </a:t>
            </a:r>
          </a:p>
          <a:p>
            <a:r>
              <a:rPr lang="en-US" sz="3400" dirty="0" smtClean="0"/>
              <a:t>As the tide comes </a:t>
            </a:r>
            <a:r>
              <a:rPr lang="en-US" sz="3400" b="1" dirty="0" smtClean="0">
                <a:solidFill>
                  <a:srgbClr val="0000FF"/>
                </a:solidFill>
              </a:rPr>
              <a:t>in</a:t>
            </a:r>
            <a:r>
              <a:rPr lang="en-US" sz="3400" dirty="0" smtClean="0"/>
              <a:t>, the level of water on the beach </a:t>
            </a:r>
            <a:r>
              <a:rPr lang="en-US" sz="3400" b="1" dirty="0" smtClean="0">
                <a:solidFill>
                  <a:srgbClr val="0000FF"/>
                </a:solidFill>
              </a:rPr>
              <a:t>rises</a:t>
            </a:r>
            <a:r>
              <a:rPr lang="en-US" sz="3400" dirty="0" smtClean="0"/>
              <a:t>, and as the tide goes </a:t>
            </a:r>
            <a:r>
              <a:rPr lang="en-US" sz="3400" b="1" dirty="0" smtClean="0">
                <a:solidFill>
                  <a:srgbClr val="0000FF"/>
                </a:solidFill>
              </a:rPr>
              <a:t>out</a:t>
            </a:r>
            <a:r>
              <a:rPr lang="en-US" sz="3400" dirty="0" smtClean="0"/>
              <a:t>, the level of water on the beach goes </a:t>
            </a:r>
            <a:r>
              <a:rPr lang="en-US" sz="3400" b="1" dirty="0" smtClean="0">
                <a:solidFill>
                  <a:srgbClr val="0000FF"/>
                </a:solidFill>
              </a:rPr>
              <a:t>down</a:t>
            </a:r>
            <a:r>
              <a:rPr lang="en-US" sz="3400" dirty="0" smtClean="0"/>
              <a:t>.  </a:t>
            </a:r>
          </a:p>
          <a:p>
            <a:r>
              <a:rPr lang="en-US" sz="3400" dirty="0" smtClean="0"/>
              <a:t>Tides occur in </a:t>
            </a:r>
            <a:r>
              <a:rPr lang="en-US" sz="3400" b="1" dirty="0" smtClean="0">
                <a:solidFill>
                  <a:srgbClr val="0000FF"/>
                </a:solidFill>
              </a:rPr>
              <a:t>all </a:t>
            </a:r>
            <a:r>
              <a:rPr lang="en-US" sz="3400" dirty="0" smtClean="0"/>
              <a:t>bodies                                     of water, but they are most                     noticeable in the </a:t>
            </a:r>
            <a:r>
              <a:rPr lang="en-US" sz="3400" b="1" dirty="0" smtClean="0">
                <a:solidFill>
                  <a:srgbClr val="0000FF"/>
                </a:solidFill>
              </a:rPr>
              <a:t>ocean</a:t>
            </a:r>
            <a:r>
              <a:rPr lang="en-US" sz="3400" dirty="0" smtClean="0"/>
              <a:t> and                                  large </a:t>
            </a:r>
            <a:r>
              <a:rPr lang="en-US" sz="3400" b="1" dirty="0" smtClean="0">
                <a:solidFill>
                  <a:srgbClr val="0000FF"/>
                </a:solidFill>
              </a:rPr>
              <a:t>lakes</a:t>
            </a:r>
            <a:r>
              <a:rPr lang="en-US" sz="3400" dirty="0" smtClean="0"/>
              <a:t>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419599"/>
            <a:ext cx="3276600" cy="241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High Tides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3891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High tides are when the water reaches its </a:t>
            </a:r>
            <a:r>
              <a:rPr lang="en-US" sz="3600" b="1" dirty="0" smtClean="0">
                <a:solidFill>
                  <a:srgbClr val="0000FF"/>
                </a:solidFill>
              </a:rPr>
              <a:t>highest </a:t>
            </a:r>
            <a:r>
              <a:rPr lang="en-US" sz="3600" dirty="0" smtClean="0"/>
              <a:t>point.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971800"/>
            <a:ext cx="6172200" cy="3562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7800" y="2743200"/>
            <a:ext cx="3200400" cy="38862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Low Tides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Low tides are when the water reaches its </a:t>
            </a:r>
            <a:r>
              <a:rPr lang="en-US" sz="3600" b="1" dirty="0" smtClean="0">
                <a:solidFill>
                  <a:srgbClr val="0000FF"/>
                </a:solidFill>
              </a:rPr>
              <a:t>lowest </a:t>
            </a:r>
            <a:r>
              <a:rPr lang="en-US" sz="3600" dirty="0" smtClean="0"/>
              <a:t>point.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971800"/>
            <a:ext cx="6172200" cy="3562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8200" y="2819400"/>
            <a:ext cx="3048000" cy="37338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What Causes Tides?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763000" cy="5105400"/>
          </a:xfrm>
        </p:spPr>
        <p:txBody>
          <a:bodyPr/>
          <a:lstStyle/>
          <a:p>
            <a:r>
              <a:rPr lang="en-US" sz="3500" dirty="0" smtClean="0"/>
              <a:t>Tides are caused by the </a:t>
            </a:r>
            <a:r>
              <a:rPr lang="en-US" sz="3500" b="1" dirty="0" smtClean="0">
                <a:solidFill>
                  <a:srgbClr val="0000FF"/>
                </a:solidFill>
              </a:rPr>
              <a:t>interaction</a:t>
            </a:r>
            <a:r>
              <a:rPr lang="en-US" sz="3500" dirty="0" smtClean="0"/>
              <a:t> of Earth, the Moon, and the </a:t>
            </a:r>
            <a:r>
              <a:rPr lang="en-US" sz="3500" b="1" dirty="0" smtClean="0">
                <a:solidFill>
                  <a:srgbClr val="0000FF"/>
                </a:solidFill>
              </a:rPr>
              <a:t>Sun</a:t>
            </a:r>
            <a:r>
              <a:rPr lang="en-US" sz="3500" dirty="0" smtClean="0"/>
              <a:t>.  </a:t>
            </a:r>
          </a:p>
          <a:p>
            <a:r>
              <a:rPr lang="en-US" sz="3500" b="1" dirty="0" smtClean="0">
                <a:solidFill>
                  <a:srgbClr val="0000FF"/>
                </a:solidFill>
              </a:rPr>
              <a:t>Gravity</a:t>
            </a:r>
            <a:r>
              <a:rPr lang="en-US" sz="3500" dirty="0" smtClean="0"/>
              <a:t> is the reason for tides. </a:t>
            </a:r>
          </a:p>
          <a:p>
            <a:r>
              <a:rPr lang="en-US" sz="3500" dirty="0"/>
              <a:t>Gravity is the </a:t>
            </a:r>
            <a:r>
              <a:rPr lang="en-US" sz="3500" b="1" dirty="0">
                <a:solidFill>
                  <a:srgbClr val="0000FF"/>
                </a:solidFill>
              </a:rPr>
              <a:t>force</a:t>
            </a:r>
            <a:r>
              <a:rPr lang="en-US" sz="3500" dirty="0"/>
              <a:t> </a:t>
            </a:r>
            <a:r>
              <a:rPr lang="en-US" sz="3500" dirty="0" smtClean="0"/>
              <a:t>                                         exerted </a:t>
            </a:r>
            <a:r>
              <a:rPr lang="en-US" sz="3500" dirty="0"/>
              <a:t>by an </a:t>
            </a:r>
            <a:r>
              <a:rPr lang="en-US" sz="3500" dirty="0" smtClean="0"/>
              <a:t>object                                            </a:t>
            </a:r>
            <a:r>
              <a:rPr lang="en-US" sz="3500" dirty="0"/>
              <a:t>that </a:t>
            </a:r>
            <a:r>
              <a:rPr lang="en-US" sz="3500" b="1" dirty="0">
                <a:solidFill>
                  <a:srgbClr val="0000FF"/>
                </a:solidFill>
              </a:rPr>
              <a:t>pulls</a:t>
            </a:r>
            <a:r>
              <a:rPr lang="en-US" sz="3500" dirty="0"/>
              <a:t> other </a:t>
            </a:r>
            <a:r>
              <a:rPr lang="en-US" sz="3500" dirty="0" smtClean="0"/>
              <a:t>objects                                </a:t>
            </a:r>
            <a:r>
              <a:rPr lang="en-US" sz="3500" dirty="0"/>
              <a:t>toward it.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1" y="3546488"/>
            <a:ext cx="3810000" cy="308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Moon’s Gravity and Tides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The Moon’s </a:t>
            </a:r>
            <a:r>
              <a:rPr lang="en-US" sz="3400" b="1" dirty="0" smtClean="0">
                <a:solidFill>
                  <a:srgbClr val="0000FF"/>
                </a:solidFill>
              </a:rPr>
              <a:t>gravity</a:t>
            </a:r>
            <a:r>
              <a:rPr lang="en-US" sz="3400" dirty="0" smtClean="0"/>
              <a:t> affects the </a:t>
            </a:r>
            <a:r>
              <a:rPr lang="en-US" sz="3400" b="1" dirty="0" smtClean="0">
                <a:solidFill>
                  <a:srgbClr val="0000FF"/>
                </a:solidFill>
              </a:rPr>
              <a:t>water</a:t>
            </a:r>
            <a:r>
              <a:rPr lang="en-US" sz="3400" dirty="0" smtClean="0"/>
              <a:t> on Earth’s surface.   </a:t>
            </a:r>
          </a:p>
          <a:p>
            <a:r>
              <a:rPr lang="en-US" sz="3400" dirty="0" smtClean="0"/>
              <a:t>Since the Moon is </a:t>
            </a:r>
            <a:r>
              <a:rPr lang="en-US" sz="3400" b="1" dirty="0" smtClean="0">
                <a:solidFill>
                  <a:srgbClr val="0000FF"/>
                </a:solidFill>
              </a:rPr>
              <a:t>close</a:t>
            </a:r>
            <a:r>
              <a:rPr lang="en-US" sz="3400" dirty="0" smtClean="0"/>
              <a:t> to the Earth, it has a </a:t>
            </a:r>
            <a:r>
              <a:rPr lang="en-US" sz="3400" b="1" dirty="0" smtClean="0">
                <a:solidFill>
                  <a:srgbClr val="0000FF"/>
                </a:solidFill>
              </a:rPr>
              <a:t>strong</a:t>
            </a:r>
            <a:r>
              <a:rPr lang="en-US" sz="3400" dirty="0" smtClean="0"/>
              <a:t> gravitational pull on it (closer objects have stronger gravitational pull).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495800"/>
            <a:ext cx="443898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8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Moon’s Gravity – Tidal Bulges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2578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The Moon pulls on the water on the side </a:t>
            </a:r>
            <a:r>
              <a:rPr lang="en-US" sz="3400" b="1" dirty="0" smtClean="0">
                <a:solidFill>
                  <a:srgbClr val="0000FF"/>
                </a:solidFill>
              </a:rPr>
              <a:t>nearest</a:t>
            </a:r>
            <a:r>
              <a:rPr lang="en-US" sz="3400" dirty="0" smtClean="0"/>
              <a:t> to it more </a:t>
            </a:r>
            <a:r>
              <a:rPr lang="en-US" sz="3400" b="1" dirty="0" smtClean="0">
                <a:solidFill>
                  <a:srgbClr val="0000FF"/>
                </a:solidFill>
              </a:rPr>
              <a:t>strongly</a:t>
            </a:r>
            <a:r>
              <a:rPr lang="en-US" sz="3400" dirty="0" smtClean="0"/>
              <a:t> than it pulls on the </a:t>
            </a:r>
            <a:r>
              <a:rPr lang="en-US" sz="3400" b="1" dirty="0" smtClean="0">
                <a:solidFill>
                  <a:srgbClr val="0000FF"/>
                </a:solidFill>
              </a:rPr>
              <a:t>center </a:t>
            </a:r>
            <a:r>
              <a:rPr lang="en-US" sz="3400" dirty="0" smtClean="0"/>
              <a:t>of the Earth. </a:t>
            </a:r>
          </a:p>
          <a:p>
            <a:r>
              <a:rPr lang="en-US" sz="3400" dirty="0" smtClean="0"/>
              <a:t>This </a:t>
            </a:r>
            <a:r>
              <a:rPr lang="en-US" sz="3400" b="1" dirty="0" smtClean="0">
                <a:solidFill>
                  <a:srgbClr val="0000FF"/>
                </a:solidFill>
              </a:rPr>
              <a:t>pull</a:t>
            </a:r>
            <a:r>
              <a:rPr lang="en-US" sz="3400" dirty="0" smtClean="0"/>
              <a:t> creates a bulge of water, called a </a:t>
            </a:r>
            <a:r>
              <a:rPr lang="en-US" sz="3400" b="1" dirty="0" smtClean="0">
                <a:solidFill>
                  <a:srgbClr val="0000FF"/>
                </a:solidFill>
              </a:rPr>
              <a:t>tide </a:t>
            </a:r>
            <a:r>
              <a:rPr lang="en-US" sz="3400" b="1" dirty="0">
                <a:solidFill>
                  <a:srgbClr val="0000FF"/>
                </a:solidFill>
              </a:rPr>
              <a:t>b</a:t>
            </a:r>
            <a:r>
              <a:rPr lang="en-US" sz="3400" b="1" dirty="0" smtClean="0">
                <a:solidFill>
                  <a:srgbClr val="0000FF"/>
                </a:solidFill>
              </a:rPr>
              <a:t>ulge</a:t>
            </a:r>
            <a:r>
              <a:rPr lang="en-US" sz="3400" dirty="0" smtClean="0"/>
              <a:t>,                                                               on the side of                                                 Earth</a:t>
            </a:r>
            <a:r>
              <a:rPr lang="en-US" sz="3400" b="1" dirty="0" smtClean="0">
                <a:solidFill>
                  <a:srgbClr val="0000FF"/>
                </a:solidFill>
              </a:rPr>
              <a:t> facing                                               </a:t>
            </a:r>
            <a:r>
              <a:rPr lang="en-US" sz="3400" dirty="0" smtClean="0"/>
              <a:t>the the Moon.  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429000" y="3962400"/>
            <a:ext cx="5715000" cy="2730500"/>
            <a:chOff x="3429000" y="3962400"/>
            <a:chExt cx="5715000" cy="27305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3962400"/>
              <a:ext cx="5715000" cy="2730500"/>
            </a:xfrm>
            <a:prstGeom prst="rect">
              <a:avLst/>
            </a:prstGeom>
          </p:spPr>
        </p:pic>
        <p:sp>
          <p:nvSpPr>
            <p:cNvPr id="5" name="Round Single Corner Rectangle 4"/>
            <p:cNvSpPr/>
            <p:nvPr/>
          </p:nvSpPr>
          <p:spPr>
            <a:xfrm>
              <a:off x="3429000" y="3962400"/>
              <a:ext cx="1905000" cy="381000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" name="Round Single Corner Rectangle 5"/>
            <p:cNvSpPr/>
            <p:nvPr/>
          </p:nvSpPr>
          <p:spPr>
            <a:xfrm>
              <a:off x="3581400" y="4114800"/>
              <a:ext cx="304800" cy="762000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05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48200" y="3200400"/>
            <a:ext cx="4495800" cy="3492500"/>
            <a:chOff x="3429000" y="3962400"/>
            <a:chExt cx="5715000" cy="27305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3962400"/>
              <a:ext cx="5715000" cy="2730500"/>
            </a:xfrm>
            <a:prstGeom prst="rect">
              <a:avLst/>
            </a:prstGeom>
          </p:spPr>
        </p:pic>
        <p:sp>
          <p:nvSpPr>
            <p:cNvPr id="6" name="Round Single Corner Rectangle 5"/>
            <p:cNvSpPr/>
            <p:nvPr/>
          </p:nvSpPr>
          <p:spPr>
            <a:xfrm>
              <a:off x="3429000" y="3962400"/>
              <a:ext cx="1905000" cy="381000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" name="Round Single Corner Rectangle 6"/>
            <p:cNvSpPr/>
            <p:nvPr/>
          </p:nvSpPr>
          <p:spPr>
            <a:xfrm>
              <a:off x="3581400" y="4114800"/>
              <a:ext cx="304800" cy="762000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Moon’s Gravity – Tidal Bulges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15400" cy="6172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water on the side of Earth facing </a:t>
            </a:r>
            <a:r>
              <a:rPr lang="en-US" sz="3200" b="1" dirty="0" smtClean="0">
                <a:solidFill>
                  <a:srgbClr val="0000FF"/>
                </a:solidFill>
              </a:rPr>
              <a:t>away</a:t>
            </a:r>
            <a:r>
              <a:rPr lang="en-US" sz="3200" dirty="0" smtClean="0"/>
              <a:t> from the Moon has a </a:t>
            </a:r>
            <a:r>
              <a:rPr lang="en-US" sz="3200" b="1" dirty="0" smtClean="0">
                <a:solidFill>
                  <a:srgbClr val="0000FF"/>
                </a:solidFill>
              </a:rPr>
              <a:t>less</a:t>
            </a:r>
            <a:r>
              <a:rPr lang="en-US" sz="3200" dirty="0" smtClean="0"/>
              <a:t> strong pull. </a:t>
            </a:r>
          </a:p>
          <a:p>
            <a:r>
              <a:rPr lang="en-US" sz="3200" dirty="0" smtClean="0"/>
              <a:t>This water is “</a:t>
            </a:r>
            <a:r>
              <a:rPr lang="en-US" sz="3200" b="1" dirty="0" smtClean="0">
                <a:solidFill>
                  <a:srgbClr val="0000FF"/>
                </a:solidFill>
              </a:rPr>
              <a:t>left behind</a:t>
            </a:r>
            <a:r>
              <a:rPr lang="en-US" sz="3200" dirty="0" smtClean="0"/>
              <a:t>” and forms a </a:t>
            </a:r>
            <a:r>
              <a:rPr lang="en-US" sz="3200" b="1" dirty="0" smtClean="0">
                <a:solidFill>
                  <a:srgbClr val="0000FF"/>
                </a:solidFill>
              </a:rPr>
              <a:t>second </a:t>
            </a:r>
            <a:r>
              <a:rPr lang="en-US" sz="3200" dirty="0" smtClean="0"/>
              <a:t>bulge. </a:t>
            </a:r>
          </a:p>
          <a:p>
            <a:r>
              <a:rPr lang="en-US" sz="3200" dirty="0" smtClean="0"/>
              <a:t>As </a:t>
            </a:r>
            <a:r>
              <a:rPr lang="en-US" sz="3200" dirty="0"/>
              <a:t>Earth </a:t>
            </a:r>
            <a:r>
              <a:rPr lang="en-US" sz="3200" b="1" dirty="0">
                <a:solidFill>
                  <a:srgbClr val="0000FF"/>
                </a:solidFill>
              </a:rPr>
              <a:t>rotates</a:t>
            </a:r>
            <a:r>
              <a:rPr lang="en-US" sz="3200" dirty="0"/>
              <a:t>, </a:t>
            </a:r>
            <a:r>
              <a:rPr lang="en-US" sz="3200" dirty="0" smtClean="0"/>
              <a:t>                                           different </a:t>
            </a:r>
            <a:r>
              <a:rPr lang="en-US" sz="3200" dirty="0"/>
              <a:t>places </a:t>
            </a:r>
            <a:r>
              <a:rPr lang="en-US" sz="3200" dirty="0" smtClean="0"/>
              <a:t>on the                                               planet’s surface pass                                                      through </a:t>
            </a:r>
            <a:r>
              <a:rPr lang="en-US" sz="3200" dirty="0"/>
              <a:t>the </a:t>
            </a:r>
            <a:r>
              <a:rPr lang="en-US" sz="3200" dirty="0" smtClean="0"/>
              <a:t>areas of the                                         </a:t>
            </a:r>
            <a:r>
              <a:rPr lang="en-US" sz="3200" b="1" dirty="0" smtClean="0">
                <a:solidFill>
                  <a:srgbClr val="0000FF"/>
                </a:solidFill>
              </a:rPr>
              <a:t>tidal</a:t>
            </a:r>
            <a:r>
              <a:rPr lang="en-US" sz="3200" dirty="0" smtClean="0"/>
              <a:t> </a:t>
            </a:r>
            <a:r>
              <a:rPr lang="en-US" sz="3200" dirty="0"/>
              <a:t>bulges </a:t>
            </a:r>
            <a:r>
              <a:rPr lang="en-US" sz="3200" dirty="0" smtClean="0"/>
              <a:t>and have                                                      </a:t>
            </a:r>
            <a:r>
              <a:rPr lang="en-US" sz="3200" dirty="0"/>
              <a:t>the </a:t>
            </a:r>
            <a:r>
              <a:rPr lang="en-US" sz="3200" dirty="0" smtClean="0"/>
              <a:t>change in water levels.                                  </a:t>
            </a:r>
            <a:endParaRPr lang="en-US" sz="32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3505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2785687">
            <a:off x="3909593" y="3235275"/>
            <a:ext cx="1384268" cy="762000"/>
          </a:xfrm>
          <a:prstGeom prst="rightArrow">
            <a:avLst/>
          </a:prstGeom>
          <a:ln w="38100" cmpd="sng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380</TotalTime>
  <Words>563</Words>
  <Application>Microsoft Office PowerPoint</Application>
  <PresentationFormat>On-screen Show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Tides:</vt:lpstr>
      <vt:lpstr>Study Jams Video</vt:lpstr>
      <vt:lpstr>What Are Tides?</vt:lpstr>
      <vt:lpstr>High Tides</vt:lpstr>
      <vt:lpstr>Low Tides</vt:lpstr>
      <vt:lpstr>What Causes Tides?</vt:lpstr>
      <vt:lpstr>Moon’s Gravity and Tides</vt:lpstr>
      <vt:lpstr>Moon’s Gravity – Tidal Bulges</vt:lpstr>
      <vt:lpstr>Moon’s Gravity – Tidal Bulges</vt:lpstr>
      <vt:lpstr>Tidal Bulges – High Tide</vt:lpstr>
      <vt:lpstr>Tidal Bulges – Low Tide</vt:lpstr>
      <vt:lpstr>Sun’s Gravity and Tides</vt:lpstr>
      <vt:lpstr>Daily Tide Cycle</vt:lpstr>
      <vt:lpstr>Monthly Tide Cycle</vt:lpstr>
      <vt:lpstr>Spring Tides</vt:lpstr>
      <vt:lpstr>Neap Tides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Kendra</dc:creator>
  <cp:lastModifiedBy>Julie Walker</cp:lastModifiedBy>
  <cp:revision>28</cp:revision>
  <dcterms:created xsi:type="dcterms:W3CDTF">2011-12-22T18:08:55Z</dcterms:created>
  <dcterms:modified xsi:type="dcterms:W3CDTF">2017-02-09T19:56:02Z</dcterms:modified>
</cp:coreProperties>
</file>