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3" r:id="rId2"/>
    <p:sldId id="274" r:id="rId3"/>
    <p:sldId id="275" r:id="rId4"/>
    <p:sldId id="271" r:id="rId5"/>
    <p:sldId id="263" r:id="rId6"/>
    <p:sldId id="262" r:id="rId7"/>
    <p:sldId id="279" r:id="rId8"/>
    <p:sldId id="276" r:id="rId9"/>
    <p:sldId id="280" r:id="rId10"/>
    <p:sldId id="278" r:id="rId11"/>
    <p:sldId id="284" r:id="rId12"/>
    <p:sldId id="282" r:id="rId13"/>
    <p:sldId id="264" r:id="rId14"/>
    <p:sldId id="281" r:id="rId15"/>
    <p:sldId id="259" r:id="rId16"/>
    <p:sldId id="283" r:id="rId17"/>
    <p:sldId id="260" r:id="rId18"/>
    <p:sldId id="258" r:id="rId19"/>
    <p:sldId id="261" r:id="rId20"/>
    <p:sldId id="285" r:id="rId21"/>
    <p:sldId id="286" r:id="rId22"/>
    <p:sldId id="287" r:id="rId23"/>
    <p:sldId id="265" r:id="rId24"/>
    <p:sldId id="288" r:id="rId25"/>
    <p:sldId id="289" r:id="rId26"/>
    <p:sldId id="266" r:id="rId27"/>
    <p:sldId id="290" r:id="rId28"/>
    <p:sldId id="267" r:id="rId29"/>
    <p:sldId id="268" r:id="rId30"/>
    <p:sldId id="269"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2"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541AA-35B7-4AF4-A292-41DEEF061C17}" type="datetimeFigureOut">
              <a:rPr lang="en-US" smtClean="0"/>
              <a:t>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D0B57-5C58-4C2A-8D77-933A36857A3A}" type="slidenum">
              <a:rPr lang="en-US" smtClean="0"/>
              <a:t>‹#›</a:t>
            </a:fld>
            <a:endParaRPr lang="en-US"/>
          </a:p>
        </p:txBody>
      </p:sp>
    </p:spTree>
    <p:extLst>
      <p:ext uri="{BB962C8B-B14F-4D97-AF65-F5344CB8AC3E}">
        <p14:creationId xmlns:p14="http://schemas.microsoft.com/office/powerpoint/2010/main" val="373685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267A33-1E0D-40CE-B4CC-83EE9EA7D794}"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
        <p:nvSpPr>
          <p:cNvPr id="4100" name="Text Box 4"/>
          <p:cNvSpPr txBox="1">
            <a:spLocks noChangeArrowheads="1"/>
          </p:cNvSpPr>
          <p:nvPr>
            <p:custDataLst>
              <p:tags r:id="rId1"/>
            </p:custDataLst>
          </p:nvPr>
        </p:nvSpPr>
        <p:spPr bwMode="auto">
          <a:xfrm>
            <a:off x="0" y="4127500"/>
            <a:ext cx="6858000" cy="12700"/>
          </a:xfrm>
          <a:prstGeom prst="rect">
            <a:avLst/>
          </a:prstGeom>
          <a:solidFill>
            <a:srgbClr val="FFFFFF"/>
          </a:solidFill>
          <a:ln w="9525">
            <a:noFill/>
            <a:miter lim="800000"/>
            <a:headEnd/>
            <a:tailEnd/>
          </a:ln>
          <a:effectLst/>
        </p:spPr>
        <p:txBody>
          <a:bodyPr>
            <a:spAutoFit/>
          </a:bodyPr>
          <a:lstStyle/>
          <a:p>
            <a:pPr algn="ctr"/>
            <a:r>
              <a:rPr lang="en-US" sz="1200">
                <a:solidFill>
                  <a:srgbClr val="272727"/>
                </a:solidFill>
              </a:rPr>
              <a:t>f01_01_pg2.jpg</a:t>
            </a:r>
            <a:br>
              <a:rPr lang="en-US" sz="1200">
                <a:solidFill>
                  <a:srgbClr val="272727"/>
                </a:solidFill>
              </a:rPr>
            </a:br>
            <a:endParaRPr lang="en-US" sz="1200">
              <a:solidFill>
                <a:srgbClr val="272727"/>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6FDA5D-0E3B-4F8E-986E-B6A211988DBF}" type="slidenum">
              <a:rPr lang="en-US"/>
              <a:pPr/>
              <a:t>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
        <p:nvSpPr>
          <p:cNvPr id="6148" name="Text Box 4"/>
          <p:cNvSpPr txBox="1">
            <a:spLocks noChangeArrowheads="1"/>
          </p:cNvSpPr>
          <p:nvPr>
            <p:custDataLst>
              <p:tags r:id="rId1"/>
            </p:custDataLst>
          </p:nvPr>
        </p:nvSpPr>
        <p:spPr bwMode="auto">
          <a:xfrm>
            <a:off x="0" y="4127500"/>
            <a:ext cx="6858000" cy="12700"/>
          </a:xfrm>
          <a:prstGeom prst="rect">
            <a:avLst/>
          </a:prstGeom>
          <a:solidFill>
            <a:srgbClr val="FFFFFF"/>
          </a:solidFill>
          <a:ln w="9525">
            <a:noFill/>
            <a:miter lim="800000"/>
            <a:headEnd/>
            <a:tailEnd/>
          </a:ln>
          <a:effectLst/>
        </p:spPr>
        <p:txBody>
          <a:bodyPr>
            <a:spAutoFit/>
          </a:bodyPr>
          <a:lstStyle/>
          <a:p>
            <a:pPr algn="ctr"/>
            <a:r>
              <a:rPr lang="en-US" sz="1200">
                <a:solidFill>
                  <a:srgbClr val="272727"/>
                </a:solidFill>
              </a:rPr>
              <a:t>f01_02_pg3.jpg</a:t>
            </a:r>
            <a:br>
              <a:rPr lang="en-US" sz="1200">
                <a:solidFill>
                  <a:srgbClr val="272727"/>
                </a:solidFill>
              </a:rPr>
            </a:br>
            <a:endParaRPr lang="en-US" sz="1200">
              <a:solidFill>
                <a:srgbClr val="272727"/>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8C863E-6AA4-4191-A164-1221A76270DD}" type="slidenum">
              <a:rPr lang="en-US"/>
              <a:pPr/>
              <a:t>3</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
        <p:nvSpPr>
          <p:cNvPr id="12292" name="Text Box 4"/>
          <p:cNvSpPr txBox="1">
            <a:spLocks noChangeArrowheads="1"/>
          </p:cNvSpPr>
          <p:nvPr>
            <p:custDataLst>
              <p:tags r:id="rId1"/>
            </p:custDataLst>
          </p:nvPr>
        </p:nvSpPr>
        <p:spPr bwMode="auto">
          <a:xfrm>
            <a:off x="0" y="4127500"/>
            <a:ext cx="6858000" cy="12700"/>
          </a:xfrm>
          <a:prstGeom prst="rect">
            <a:avLst/>
          </a:prstGeom>
          <a:solidFill>
            <a:srgbClr val="FFFFFF"/>
          </a:solidFill>
          <a:ln w="9525">
            <a:noFill/>
            <a:miter lim="800000"/>
            <a:headEnd/>
            <a:tailEnd/>
          </a:ln>
          <a:effectLst/>
        </p:spPr>
        <p:txBody>
          <a:bodyPr>
            <a:spAutoFit/>
          </a:bodyPr>
          <a:lstStyle/>
          <a:p>
            <a:pPr algn="ctr"/>
            <a:r>
              <a:rPr lang="en-US" sz="1200">
                <a:solidFill>
                  <a:srgbClr val="272727"/>
                </a:solidFill>
              </a:rPr>
              <a:t>f01_05_pg4.jpg</a:t>
            </a:r>
            <a:br>
              <a:rPr lang="en-US" sz="1200">
                <a:solidFill>
                  <a:srgbClr val="272727"/>
                </a:solidFill>
              </a:rPr>
            </a:br>
            <a:endParaRPr lang="en-US" sz="1200">
              <a:solidFill>
                <a:srgbClr val="272727"/>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A81057-D870-4AFE-A362-1628B0354B97}" type="slidenum">
              <a:rPr lang="en-US"/>
              <a:pPr/>
              <a:t>7</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
        <p:nvSpPr>
          <p:cNvPr id="20484" name="Text Box 4"/>
          <p:cNvSpPr txBox="1">
            <a:spLocks noChangeArrowheads="1"/>
          </p:cNvSpPr>
          <p:nvPr>
            <p:custDataLst>
              <p:tags r:id="rId1"/>
            </p:custDataLst>
          </p:nvPr>
        </p:nvSpPr>
        <p:spPr bwMode="auto">
          <a:xfrm>
            <a:off x="0" y="4127500"/>
            <a:ext cx="6858000" cy="12700"/>
          </a:xfrm>
          <a:prstGeom prst="rect">
            <a:avLst/>
          </a:prstGeom>
          <a:solidFill>
            <a:srgbClr val="FFFFFF"/>
          </a:solidFill>
          <a:ln w="9525">
            <a:noFill/>
            <a:miter lim="800000"/>
            <a:headEnd/>
            <a:tailEnd/>
          </a:ln>
          <a:effectLst/>
        </p:spPr>
        <p:txBody>
          <a:bodyPr>
            <a:spAutoFit/>
          </a:bodyPr>
          <a:lstStyle/>
          <a:p>
            <a:pPr algn="ctr"/>
            <a:r>
              <a:rPr lang="en-US" sz="1200">
                <a:solidFill>
                  <a:srgbClr val="272727"/>
                </a:solidFill>
              </a:rPr>
              <a:t>f01_09_pg7.jpg</a:t>
            </a:r>
            <a:br>
              <a:rPr lang="en-US" sz="1200">
                <a:solidFill>
                  <a:srgbClr val="272727"/>
                </a:solidFill>
              </a:rPr>
            </a:br>
            <a:endParaRPr lang="en-US" sz="1200">
              <a:solidFill>
                <a:srgbClr val="272727"/>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BBDE06B-14BB-497C-A6D7-77A1204DD847}" type="slidenum">
              <a:rPr lang="en-US"/>
              <a:pPr/>
              <a:t>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
        <p:nvSpPr>
          <p:cNvPr id="18436" name="Text Box 4"/>
          <p:cNvSpPr txBox="1">
            <a:spLocks noChangeArrowheads="1"/>
          </p:cNvSpPr>
          <p:nvPr>
            <p:custDataLst>
              <p:tags r:id="rId1"/>
            </p:custDataLst>
          </p:nvPr>
        </p:nvSpPr>
        <p:spPr bwMode="auto">
          <a:xfrm>
            <a:off x="0" y="4127500"/>
            <a:ext cx="6858000" cy="12700"/>
          </a:xfrm>
          <a:prstGeom prst="rect">
            <a:avLst/>
          </a:prstGeom>
          <a:solidFill>
            <a:srgbClr val="FFFFFF"/>
          </a:solidFill>
          <a:ln w="9525">
            <a:noFill/>
            <a:miter lim="800000"/>
            <a:headEnd/>
            <a:tailEnd/>
          </a:ln>
          <a:effectLst/>
        </p:spPr>
        <p:txBody>
          <a:bodyPr>
            <a:spAutoFit/>
          </a:bodyPr>
          <a:lstStyle/>
          <a:p>
            <a:pPr algn="ctr"/>
            <a:r>
              <a:rPr lang="en-US" sz="1200">
                <a:solidFill>
                  <a:srgbClr val="272727"/>
                </a:solidFill>
              </a:rPr>
              <a:t>f01_08_pg6.jpg</a:t>
            </a:r>
            <a:br>
              <a:rPr lang="en-US" sz="1200">
                <a:solidFill>
                  <a:srgbClr val="272727"/>
                </a:solidFill>
              </a:rPr>
            </a:br>
            <a:endParaRPr lang="en-US" sz="1200">
              <a:solidFill>
                <a:srgbClr val="272727"/>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BE039C-541A-4868-B09F-BBCB30CF0327}" type="slidenum">
              <a:rPr lang="en-US"/>
              <a:pPr/>
              <a:t>10</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
        <p:nvSpPr>
          <p:cNvPr id="14340" name="Text Box 4"/>
          <p:cNvSpPr txBox="1">
            <a:spLocks noChangeArrowheads="1"/>
          </p:cNvSpPr>
          <p:nvPr>
            <p:custDataLst>
              <p:tags r:id="rId1"/>
            </p:custDataLst>
          </p:nvPr>
        </p:nvSpPr>
        <p:spPr bwMode="auto">
          <a:xfrm>
            <a:off x="0" y="4127500"/>
            <a:ext cx="6858000" cy="12700"/>
          </a:xfrm>
          <a:prstGeom prst="rect">
            <a:avLst/>
          </a:prstGeom>
          <a:solidFill>
            <a:srgbClr val="FFFFFF"/>
          </a:solidFill>
          <a:ln w="9525">
            <a:noFill/>
            <a:miter lim="800000"/>
            <a:headEnd/>
            <a:tailEnd/>
          </a:ln>
          <a:effectLst/>
        </p:spPr>
        <p:txBody>
          <a:bodyPr>
            <a:spAutoFit/>
          </a:bodyPr>
          <a:lstStyle/>
          <a:p>
            <a:pPr algn="ctr"/>
            <a:r>
              <a:rPr lang="en-US" sz="1200">
                <a:solidFill>
                  <a:srgbClr val="272727"/>
                </a:solidFill>
              </a:rPr>
              <a:t>f01_06_pg4.jpg</a:t>
            </a:r>
            <a:br>
              <a:rPr lang="en-US" sz="1200">
                <a:solidFill>
                  <a:srgbClr val="272727"/>
                </a:solidFill>
              </a:rPr>
            </a:br>
            <a:endParaRPr lang="en-US" sz="1200">
              <a:solidFill>
                <a:srgbClr val="272727"/>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D0B57-5C58-4C2A-8D77-933A36857A3A}" type="slidenum">
              <a:rPr lang="en-US" smtClean="0"/>
              <a:t>30</a:t>
            </a:fld>
            <a:endParaRPr lang="en-US"/>
          </a:p>
        </p:txBody>
      </p:sp>
    </p:spTree>
    <p:extLst>
      <p:ext uri="{BB962C8B-B14F-4D97-AF65-F5344CB8AC3E}">
        <p14:creationId xmlns:p14="http://schemas.microsoft.com/office/powerpoint/2010/main" val="284764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CB86E-4BA5-4F56-8005-3FBAB07EE47E}"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CB86E-4BA5-4F56-8005-3FBAB07EE47E}"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CB86E-4BA5-4F56-8005-3FBAB07EE47E}"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CB86E-4BA5-4F56-8005-3FBAB07EE47E}"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CB86E-4BA5-4F56-8005-3FBAB07EE47E}"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CB86E-4BA5-4F56-8005-3FBAB07EE47E}"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CB86E-4BA5-4F56-8005-3FBAB07EE47E}" type="datetimeFigureOut">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CB86E-4BA5-4F56-8005-3FBAB07EE47E}" type="datetimeFigureOut">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CB86E-4BA5-4F56-8005-3FBAB07EE47E}" type="datetimeFigureOut">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CB86E-4BA5-4F56-8005-3FBAB07EE47E}"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CB86E-4BA5-4F56-8005-3FBAB07EE47E}"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68D60-0CD5-456A-A375-23CAB6594F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CB86E-4BA5-4F56-8005-3FBAB07EE47E}" type="datetimeFigureOut">
              <a:rPr lang="en-US" smtClean="0"/>
              <a:t>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68D60-0CD5-456A-A375-23CAB6594F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pds.jpl.nasa.gov/planets/images/browse/earth/etna.jpg"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pds.jpl.nasa.gov/planets/special/glossary.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pds.jpl.nasa.gov/planets/images/browse/earth/cassiar.jpg" TargetMode="External"/><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http://pds.jpl.nasa.gov/planets/images/browse/earth/strait.jpg"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01_01_pg2"/>
          <p:cNvPicPr preferRelativeResize="0">
            <a:picLocks noChangeAspect="1" noChangeArrowheads="1"/>
          </p:cNvPicPr>
          <p:nvPr>
            <p:custDataLst>
              <p:tags r:id="rId1"/>
            </p:custDataLst>
          </p:nvPr>
        </p:nvPicPr>
        <p:blipFill>
          <a:blip r:embed="rId5" cstate="print"/>
          <a:srcRect/>
          <a:stretch>
            <a:fillRect/>
          </a:stretch>
        </p:blipFill>
        <p:spPr bwMode="auto">
          <a:xfrm>
            <a:off x="228600" y="520700"/>
            <a:ext cx="8686800" cy="5830888"/>
          </a:xfrm>
          <a:prstGeom prst="rect">
            <a:avLst/>
          </a:prstGeom>
          <a:noFill/>
          <a:ln w="9525">
            <a:noFill/>
            <a:miter lim="800000"/>
            <a:headEnd/>
            <a:tailEnd/>
          </a:ln>
          <a:effectLst/>
        </p:spPr>
      </p:pic>
      <p:sp>
        <p:nvSpPr>
          <p:cNvPr id="2051" name="Text Box 3"/>
          <p:cNvSpPr txBox="1">
            <a:spLocks noChangeArrowheads="1"/>
          </p:cNvSpPr>
          <p:nvPr>
            <p:custDataLst>
              <p:tags r:id="rId2"/>
            </p:custDataLst>
          </p:nvPr>
        </p:nvSpPr>
        <p:spPr bwMode="auto">
          <a:xfrm>
            <a:off x="228600" y="6478588"/>
            <a:ext cx="8686800" cy="190500"/>
          </a:xfrm>
          <a:prstGeom prst="rect">
            <a:avLst/>
          </a:prstGeom>
          <a:solidFill>
            <a:srgbClr val="FFFFFF"/>
          </a:solidFill>
          <a:ln w="9525">
            <a:noFill/>
            <a:miter lim="800000"/>
            <a:headEnd/>
            <a:tailEnd/>
          </a:ln>
          <a:effectLst/>
        </p:spPr>
        <p:txBody>
          <a:bodyPr wrap="none">
            <a:spAutoFit/>
          </a:bodyPr>
          <a:lstStyle/>
          <a:p>
            <a:pPr algn="ctr"/>
            <a:r>
              <a:rPr lang="en-US" sz="1200">
                <a:solidFill>
                  <a:srgbClr val="272727"/>
                </a:solidFill>
              </a:rPr>
              <a:t>f01_01_pg2</a:t>
            </a:r>
          </a:p>
        </p:txBody>
      </p:sp>
      <p:sp>
        <p:nvSpPr>
          <p:cNvPr id="2052" name="Rectangle 4" hidden="1"/>
          <p:cNvSpPr>
            <a:spLocks noGrp="1" noChangeArrowheads="1"/>
          </p:cNvSpPr>
          <p:nvPr>
            <p:ph type="title"/>
          </p:nvPr>
        </p:nvSpPr>
        <p:spPr/>
        <p:txBody>
          <a:bodyPr/>
          <a:lstStyle/>
          <a:p>
            <a:r>
              <a:rPr lang="en-US"/>
              <a:t>f01_01_pg2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01_06_pg4"/>
          <p:cNvPicPr preferRelativeResize="0">
            <a:picLocks noChangeAspect="1" noChangeArrowheads="1"/>
          </p:cNvPicPr>
          <p:nvPr>
            <p:custDataLst>
              <p:tags r:id="rId1"/>
            </p:custDataLst>
          </p:nvPr>
        </p:nvPicPr>
        <p:blipFill>
          <a:blip r:embed="rId5" cstate="print"/>
          <a:srcRect/>
          <a:stretch>
            <a:fillRect/>
          </a:stretch>
        </p:blipFill>
        <p:spPr bwMode="auto">
          <a:xfrm>
            <a:off x="5029200" y="152400"/>
            <a:ext cx="2444750" cy="6515100"/>
          </a:xfrm>
          <a:prstGeom prst="rect">
            <a:avLst/>
          </a:prstGeom>
          <a:noFill/>
          <a:ln w="9525">
            <a:noFill/>
            <a:miter lim="800000"/>
            <a:headEnd/>
            <a:tailEnd/>
          </a:ln>
          <a:effectLst/>
        </p:spPr>
      </p:pic>
      <p:sp>
        <p:nvSpPr>
          <p:cNvPr id="13315" name="Text Box 3"/>
          <p:cNvSpPr txBox="1">
            <a:spLocks noChangeArrowheads="1"/>
          </p:cNvSpPr>
          <p:nvPr>
            <p:custDataLst>
              <p:tags r:id="rId2"/>
            </p:custDataLst>
          </p:nvPr>
        </p:nvSpPr>
        <p:spPr bwMode="auto">
          <a:xfrm>
            <a:off x="4083050" y="6611938"/>
            <a:ext cx="984250" cy="274637"/>
          </a:xfrm>
          <a:prstGeom prst="rect">
            <a:avLst/>
          </a:prstGeom>
          <a:solidFill>
            <a:srgbClr val="FFFFFF"/>
          </a:solidFill>
          <a:ln w="9525">
            <a:noFill/>
            <a:miter lim="800000"/>
            <a:headEnd/>
            <a:tailEnd/>
          </a:ln>
          <a:effectLst/>
        </p:spPr>
        <p:txBody>
          <a:bodyPr wrap="none">
            <a:spAutoFit/>
          </a:bodyPr>
          <a:lstStyle/>
          <a:p>
            <a:pPr algn="ctr"/>
            <a:r>
              <a:rPr lang="en-US" sz="1200">
                <a:solidFill>
                  <a:srgbClr val="272727"/>
                </a:solidFill>
              </a:rPr>
              <a:t>f01_06_pg4</a:t>
            </a:r>
          </a:p>
        </p:txBody>
      </p:sp>
      <p:sp>
        <p:nvSpPr>
          <p:cNvPr id="13316" name="Rectangle 4" hidden="1"/>
          <p:cNvSpPr>
            <a:spLocks noGrp="1" noChangeArrowheads="1"/>
          </p:cNvSpPr>
          <p:nvPr>
            <p:ph type="title"/>
          </p:nvPr>
        </p:nvSpPr>
        <p:spPr/>
        <p:txBody>
          <a:bodyPr/>
          <a:lstStyle/>
          <a:p>
            <a:r>
              <a:rPr lang="en-US"/>
              <a:t>f01_06_pg4</a:t>
            </a:r>
          </a:p>
        </p:txBody>
      </p:sp>
      <p:sp>
        <p:nvSpPr>
          <p:cNvPr id="5" name="Content Placeholder 4"/>
          <p:cNvSpPr>
            <a:spLocks noGrp="1"/>
          </p:cNvSpPr>
          <p:nvPr>
            <p:ph idx="1"/>
          </p:nvPr>
        </p:nvSpPr>
        <p:spPr>
          <a:xfrm>
            <a:off x="4876800" y="273050"/>
            <a:ext cx="3810000" cy="6356350"/>
          </a:xfrm>
        </p:spPr>
        <p:txBody>
          <a:bodyPr/>
          <a:lstStyle/>
          <a:p>
            <a:r>
              <a:rPr lang="en-US" dirty="0" smtClean="0"/>
              <a:t>.</a:t>
            </a:r>
            <a:endParaRPr lang="en-US" dirty="0"/>
          </a:p>
        </p:txBody>
      </p:sp>
      <p:sp>
        <p:nvSpPr>
          <p:cNvPr id="6" name="Text Placeholder 5"/>
          <p:cNvSpPr>
            <a:spLocks noGrp="1"/>
          </p:cNvSpPr>
          <p:nvPr>
            <p:ph type="body" sz="half" idx="2"/>
          </p:nvPr>
        </p:nvSpPr>
        <p:spPr/>
        <p:txBody>
          <a:bodyPr>
            <a:noAutofit/>
          </a:bodyPr>
          <a:lstStyle/>
          <a:p>
            <a:r>
              <a:rPr lang="en-US" sz="2800" b="1" dirty="0"/>
              <a:t>scientific method : </a:t>
            </a:r>
            <a:r>
              <a:rPr lang="en-US" sz="2800" dirty="0"/>
              <a:t>A systematic way to find answers to questions, solutions to problems, and evidence to prove or disprove ideas and beliefs.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lstStyle/>
          <a:p>
            <a:pPr lvl="1"/>
            <a:r>
              <a:rPr lang="en-US" sz="2400" b="1" dirty="0"/>
              <a:t>Hypothesis</a:t>
            </a:r>
            <a:r>
              <a:rPr lang="en-US" sz="2400" b="1" dirty="0" smtClean="0"/>
              <a:t>:  </a:t>
            </a:r>
            <a:r>
              <a:rPr lang="en-US" sz="2400" b="1" dirty="0"/>
              <a:t> is a proposed explanation for a phenomenon</a:t>
            </a:r>
          </a:p>
        </p:txBody>
      </p:sp>
      <p:pic>
        <p:nvPicPr>
          <p:cNvPr id="4" name="Content Placeholder 3" descr="testing-problem-hypothesis-full-size.png"/>
          <p:cNvPicPr>
            <a:picLocks noGrp="1" noChangeAspect="1"/>
          </p:cNvPicPr>
          <p:nvPr>
            <p:ph idx="1"/>
          </p:nvPr>
        </p:nvPicPr>
        <p:blipFill>
          <a:blip r:embed="rId2" cstate="print"/>
          <a:stretch>
            <a:fillRect/>
          </a:stretch>
        </p:blipFill>
        <p:spPr>
          <a:xfrm>
            <a:off x="3810000" y="1371600"/>
            <a:ext cx="3780137" cy="5334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2800" b="1" dirty="0"/>
              <a:t>theory : </a:t>
            </a:r>
            <a:r>
              <a:rPr lang="en-US" sz="2800" dirty="0"/>
              <a:t>A hypothesis that survives repeated challenges and is supported by accumulating favorable evidence. </a:t>
            </a:r>
            <a:r>
              <a:rPr lang="en-US" sz="2400" dirty="0"/>
              <a:t/>
            </a:r>
            <a:br>
              <a:rPr lang="en-US" sz="2400" dirty="0"/>
            </a:br>
            <a:endParaRPr lang="en-US" dirty="0"/>
          </a:p>
        </p:txBody>
      </p:sp>
      <p:pic>
        <p:nvPicPr>
          <p:cNvPr id="4" name="Content Placeholder 3" descr="plate tech.gif"/>
          <p:cNvPicPr>
            <a:picLocks noGrp="1" noChangeAspect="1"/>
          </p:cNvPicPr>
          <p:nvPr>
            <p:ph idx="1"/>
          </p:nvPr>
        </p:nvPicPr>
        <p:blipFill>
          <a:blip r:embed="rId2" cstate="print"/>
          <a:stretch>
            <a:fillRect/>
          </a:stretch>
        </p:blipFill>
        <p:spPr>
          <a:xfrm>
            <a:off x="381000" y="1676400"/>
            <a:ext cx="8484492" cy="424600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486400" cy="566738"/>
          </a:xfrm>
        </p:spPr>
        <p:txBody>
          <a:bodyPr/>
          <a:lstStyle/>
          <a:p>
            <a:r>
              <a:rPr lang="en-US" u="sng" dirty="0"/>
              <a:t>Mount Etna – Sicily </a:t>
            </a:r>
            <a:endParaRPr lang="en-US" dirty="0"/>
          </a:p>
        </p:txBody>
      </p:sp>
      <p:sp>
        <p:nvSpPr>
          <p:cNvPr id="4" name="Text Placeholder 3"/>
          <p:cNvSpPr>
            <a:spLocks noGrp="1"/>
          </p:cNvSpPr>
          <p:nvPr>
            <p:ph type="body" sz="half" idx="2"/>
          </p:nvPr>
        </p:nvSpPr>
        <p:spPr>
          <a:xfrm>
            <a:off x="685800" y="5257800"/>
            <a:ext cx="7543800" cy="1262062"/>
          </a:xfrm>
        </p:spPr>
        <p:txBody>
          <a:bodyPr>
            <a:noAutofit/>
          </a:bodyPr>
          <a:lstStyle/>
          <a:p>
            <a:r>
              <a:rPr lang="en-US" sz="2400" dirty="0"/>
              <a:t>This active </a:t>
            </a:r>
            <a:r>
              <a:rPr lang="en-US" sz="2400" dirty="0" err="1"/>
              <a:t>stratovolcano</a:t>
            </a:r>
            <a:r>
              <a:rPr lang="en-US" sz="2400" dirty="0"/>
              <a:t> on the east coast of Sicily is almost always venting steam into the atmosphere. </a:t>
            </a:r>
            <a:r>
              <a:rPr lang="en-US" sz="2400" dirty="0" smtClean="0"/>
              <a:t>Mount </a:t>
            </a:r>
            <a:r>
              <a:rPr lang="en-US" sz="2400" dirty="0"/>
              <a:t>Etna is over 3000 meters (10,000 feet) high, making it the highest peak in Italy south of the Alps.</a:t>
            </a:r>
          </a:p>
        </p:txBody>
      </p:sp>
      <p:pic>
        <p:nvPicPr>
          <p:cNvPr id="5" name="Picture Placeholder 4" descr="http://pds.jpl.nasa.gov/planets/images/browse/earth/etna.jpg"/>
          <p:cNvPicPr>
            <a:picLocks noGrp="1"/>
          </p:cNvPicPr>
          <p:nvPr>
            <p:ph type="pic" idx="1"/>
          </p:nvPr>
        </p:nvPicPr>
        <p:blipFill>
          <a:blip r:embed="rId2" r:link="rId3" cstate="print"/>
          <a:srcRect t="12500" b="12500"/>
          <a:stretch>
            <a:fillRect/>
          </a:stretch>
        </p:blipFill>
        <p:spPr bwMode="auto">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
            </a:r>
            <a:br>
              <a:rPr lang="en-US" sz="3600" dirty="0" smtClean="0"/>
            </a:br>
            <a:endParaRPr lang="en-US" dirty="0"/>
          </a:p>
        </p:txBody>
      </p:sp>
      <p:sp>
        <p:nvSpPr>
          <p:cNvPr id="3" name="Content Placeholder 2"/>
          <p:cNvSpPr>
            <a:spLocks noGrp="1"/>
          </p:cNvSpPr>
          <p:nvPr>
            <p:ph sz="half" idx="1"/>
          </p:nvPr>
        </p:nvSpPr>
        <p:spPr>
          <a:xfrm>
            <a:off x="381000" y="3200399"/>
            <a:ext cx="4038600" cy="2819401"/>
          </a:xfrm>
        </p:spPr>
        <p:txBody>
          <a:bodyPr>
            <a:normAutofit/>
          </a:bodyPr>
          <a:lstStyle/>
          <a:p>
            <a:r>
              <a:rPr lang="en-US" dirty="0" smtClean="0"/>
              <a:t>Gravity</a:t>
            </a:r>
            <a:br>
              <a:rPr lang="en-US" dirty="0" smtClean="0"/>
            </a:br>
            <a:r>
              <a:rPr lang="en-US" dirty="0" smtClean="0"/>
              <a:t>the force that attracts a body toward the center of the earth, or toward any other physical body having mass</a:t>
            </a:r>
            <a:endParaRPr lang="en-US" dirty="0"/>
          </a:p>
        </p:txBody>
      </p:sp>
      <p:pic>
        <p:nvPicPr>
          <p:cNvPr id="49154" name="Picture 2" descr="http://idahoptv.org/dialogue4kids/images/season12/gravity/tree_and_apple.gif"/>
          <p:cNvPicPr>
            <a:picLocks noGrp="1" noChangeAspect="1" noChangeArrowheads="1"/>
          </p:cNvPicPr>
          <p:nvPr>
            <p:ph sz="half" idx="2"/>
          </p:nvPr>
        </p:nvPicPr>
        <p:blipFill>
          <a:blip r:embed="rId2" cstate="print"/>
          <a:srcRect/>
          <a:stretch>
            <a:fillRect/>
          </a:stretch>
        </p:blipFill>
        <p:spPr bwMode="auto">
          <a:xfrm>
            <a:off x="4953000" y="2667000"/>
            <a:ext cx="2962275" cy="3349862"/>
          </a:xfrm>
          <a:prstGeom prst="rect">
            <a:avLst/>
          </a:prstGeom>
          <a:noFill/>
        </p:spPr>
      </p:pic>
      <p:sp>
        <p:nvSpPr>
          <p:cNvPr id="8" name="Rectangle 7"/>
          <p:cNvSpPr/>
          <p:nvPr/>
        </p:nvSpPr>
        <p:spPr>
          <a:xfrm>
            <a:off x="533400" y="533400"/>
            <a:ext cx="7772400" cy="1569660"/>
          </a:xfrm>
          <a:prstGeom prst="rect">
            <a:avLst/>
          </a:prstGeom>
        </p:spPr>
        <p:txBody>
          <a:bodyPr wrap="square">
            <a:spAutoFit/>
          </a:bodyPr>
          <a:lstStyle/>
          <a:p>
            <a:r>
              <a:rPr lang="en-US" sz="3200" b="1" dirty="0" smtClean="0"/>
              <a:t>scientific law :   If a theory continues to triumph over every challenge, it can be raised to the level of a scientific law. </a:t>
            </a:r>
            <a:endParaRPr lang="en-US"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1997" y="838198"/>
          <a:ext cx="7848602" cy="5670810"/>
        </p:xfrm>
        <a:graphic>
          <a:graphicData uri="http://schemas.openxmlformats.org/drawingml/2006/table">
            <a:tbl>
              <a:tblPr/>
              <a:tblGrid>
                <a:gridCol w="3924301"/>
                <a:gridCol w="3924301"/>
              </a:tblGrid>
              <a:tr h="315872">
                <a:tc>
                  <a:txBody>
                    <a:bodyPr/>
                    <a:lstStyle/>
                    <a:p>
                      <a:pPr marL="0" marR="0">
                        <a:lnSpc>
                          <a:spcPct val="115000"/>
                        </a:lnSpc>
                        <a:spcBef>
                          <a:spcPts val="0"/>
                        </a:spcBef>
                        <a:spcAft>
                          <a:spcPts val="0"/>
                        </a:spcAft>
                      </a:pPr>
                      <a:r>
                        <a:rPr lang="en-US" sz="1600" dirty="0">
                          <a:latin typeface="Times New Roman"/>
                          <a:ea typeface="Times New Roman"/>
                        </a:rPr>
                        <a:t>Mass (kg)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5.98 x 10</a:t>
                      </a:r>
                      <a:r>
                        <a:rPr lang="en-US" sz="1600" baseline="30000">
                          <a:latin typeface="Times New Roman"/>
                          <a:ea typeface="Times New Roman"/>
                        </a:rPr>
                        <a:t>24</a:t>
                      </a:r>
                      <a:r>
                        <a:rPr lang="en-US" sz="1600">
                          <a:latin typeface="Times New Roman"/>
                          <a:ea typeface="Times New Roman"/>
                        </a:rPr>
                        <a:t>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Diameter (km)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12756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Mean density (kg/m</a:t>
                      </a:r>
                      <a:r>
                        <a:rPr lang="en-US" sz="1600" baseline="30000">
                          <a:latin typeface="Times New Roman"/>
                          <a:ea typeface="Times New Roman"/>
                        </a:rPr>
                        <a:t>3</a:t>
                      </a:r>
                      <a:r>
                        <a:rPr lang="en-US" sz="1600">
                          <a:latin typeface="Times New Roman"/>
                          <a:ea typeface="Times New Roman"/>
                        </a:rPr>
                        <a:t>)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5520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Escape velocity (m/s)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11200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Average distance from Sun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dirty="0">
                          <a:latin typeface="Times New Roman"/>
                          <a:ea typeface="Times New Roman"/>
                        </a:rPr>
                        <a:t>1 AU (149,597,890 km)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Rotation period (length of day in Earth days)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1 (23.93 hours) </a:t>
                      </a:r>
                    </a:p>
                  </a:txBody>
                  <a:tcPr marL="18333" marR="18333" marT="18333" marB="18333" anchor="ctr">
                    <a:lnL>
                      <a:noFill/>
                    </a:lnL>
                    <a:lnR>
                      <a:noFill/>
                    </a:lnR>
                    <a:lnT>
                      <a:noFill/>
                    </a:lnT>
                    <a:lnB>
                      <a:noFill/>
                    </a:lnB>
                  </a:tcPr>
                </a:tc>
              </a:tr>
              <a:tr h="584849">
                <a:tc>
                  <a:txBody>
                    <a:bodyPr/>
                    <a:lstStyle/>
                    <a:p>
                      <a:pPr marL="0" marR="0">
                        <a:lnSpc>
                          <a:spcPct val="115000"/>
                        </a:lnSpc>
                        <a:spcBef>
                          <a:spcPts val="0"/>
                        </a:spcBef>
                        <a:spcAft>
                          <a:spcPts val="0"/>
                        </a:spcAft>
                      </a:pPr>
                      <a:r>
                        <a:rPr lang="en-US" sz="1600">
                          <a:latin typeface="Times New Roman"/>
                          <a:ea typeface="Times New Roman"/>
                        </a:rPr>
                        <a:t>Revolution period (length of year in Earth days)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365.26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Obliquity (tilt of axis degrees)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23.4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Orbit inclination (degrees)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0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Orbit eccentricity (deviation from circular)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0.017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Mean surface temperature (K)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281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Mean maximum surface temperature (K)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310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Mean minimum surface temperature (K)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260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Visual geometric </a:t>
                      </a:r>
                      <a:r>
                        <a:rPr lang="en-US" sz="1600" u="sng">
                          <a:solidFill>
                            <a:srgbClr val="0000FF"/>
                          </a:solidFill>
                          <a:latin typeface="Times New Roman"/>
                          <a:ea typeface="Arial Unicode MS"/>
                          <a:hlinkClick r:id="rId2"/>
                        </a:rPr>
                        <a:t>albedo</a:t>
                      </a:r>
                      <a:r>
                        <a:rPr lang="en-US" sz="1600">
                          <a:latin typeface="Times New Roman"/>
                          <a:ea typeface="Times New Roman"/>
                        </a:rPr>
                        <a:t> (reflectivity) </a:t>
                      </a:r>
                    </a:p>
                  </a:txBody>
                  <a:tcPr marL="18333" marR="18333" marT="18333" marB="18333"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0.39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Highest point on surface </a:t>
                      </a:r>
                    </a:p>
                  </a:txBody>
                  <a:tcPr marL="18333" marR="18333" marT="18333" marB="18333">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Mount Everest (over 8 km above sea-level)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Atmospheric components </a:t>
                      </a:r>
                    </a:p>
                  </a:txBody>
                  <a:tcPr marL="18333" marR="18333" marT="18333" marB="18333">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rPr>
                        <a:t>78% nitrogen, 21% oxygen, 1% argon </a:t>
                      </a:r>
                    </a:p>
                  </a:txBody>
                  <a:tcPr marL="18333" marR="18333" marT="18333" marB="18333" anchor="ctr">
                    <a:lnL>
                      <a:noFill/>
                    </a:lnL>
                    <a:lnR>
                      <a:noFill/>
                    </a:lnR>
                    <a:lnT>
                      <a:noFill/>
                    </a:lnT>
                    <a:lnB>
                      <a:noFill/>
                    </a:lnB>
                  </a:tcPr>
                </a:tc>
              </a:tr>
              <a:tr h="315872">
                <a:tc>
                  <a:txBody>
                    <a:bodyPr/>
                    <a:lstStyle/>
                    <a:p>
                      <a:pPr marL="0" marR="0">
                        <a:lnSpc>
                          <a:spcPct val="115000"/>
                        </a:lnSpc>
                        <a:spcBef>
                          <a:spcPts val="0"/>
                        </a:spcBef>
                        <a:spcAft>
                          <a:spcPts val="0"/>
                        </a:spcAft>
                      </a:pPr>
                      <a:r>
                        <a:rPr lang="en-US" sz="1600">
                          <a:latin typeface="Times New Roman"/>
                          <a:ea typeface="Times New Roman"/>
                        </a:rPr>
                        <a:t>Surface materials </a:t>
                      </a:r>
                    </a:p>
                  </a:txBody>
                  <a:tcPr marL="18333" marR="18333" marT="18333" marB="18333">
                    <a:lnL>
                      <a:noFill/>
                    </a:lnL>
                    <a:lnR>
                      <a:noFill/>
                    </a:lnR>
                    <a:lnT>
                      <a:noFill/>
                    </a:lnT>
                    <a:lnB>
                      <a:noFill/>
                    </a:lnB>
                  </a:tcPr>
                </a:tc>
                <a:tc>
                  <a:txBody>
                    <a:bodyPr/>
                    <a:lstStyle/>
                    <a:p>
                      <a:pPr marL="0" marR="0">
                        <a:lnSpc>
                          <a:spcPct val="115000"/>
                        </a:lnSpc>
                        <a:spcBef>
                          <a:spcPts val="0"/>
                        </a:spcBef>
                        <a:spcAft>
                          <a:spcPts val="0"/>
                        </a:spcAft>
                      </a:pPr>
                      <a:r>
                        <a:rPr lang="en-US" sz="1600" u="sng" dirty="0">
                          <a:solidFill>
                            <a:srgbClr val="0000FF"/>
                          </a:solidFill>
                          <a:latin typeface="Times New Roman"/>
                          <a:ea typeface="Arial Unicode MS"/>
                          <a:hlinkClick r:id="rId2"/>
                        </a:rPr>
                        <a:t>basaltic</a:t>
                      </a:r>
                      <a:r>
                        <a:rPr lang="en-US" sz="1600" dirty="0">
                          <a:latin typeface="Times New Roman"/>
                          <a:ea typeface="Times New Roman"/>
                        </a:rPr>
                        <a:t> and granitic rock and altered materials </a:t>
                      </a:r>
                    </a:p>
                  </a:txBody>
                  <a:tcPr marL="18333" marR="18333" marT="18333" marB="18333" anchor="ctr">
                    <a:lnL>
                      <a:noFill/>
                    </a:lnL>
                    <a:lnR>
                      <a:noFill/>
                    </a:lnR>
                    <a:lnT>
                      <a:noFill/>
                    </a:lnT>
                    <a:lnB>
                      <a:noFill/>
                    </a:lnB>
                  </a:tcPr>
                </a:tc>
              </a:tr>
            </a:tbl>
          </a:graphicData>
        </a:graphic>
      </p:graphicFrame>
      <p:sp>
        <p:nvSpPr>
          <p:cNvPr id="1025" name="Rectangle 1"/>
          <p:cNvSpPr>
            <a:spLocks noChangeArrowheads="1"/>
          </p:cNvSpPr>
          <p:nvPr/>
        </p:nvSpPr>
        <p:spPr bwMode="auto">
          <a:xfrm>
            <a:off x="1750715" y="438835"/>
            <a:ext cx="5642570" cy="646331"/>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Earth: Planet Profile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858962"/>
          </a:xfrm>
        </p:spPr>
        <p:txBody>
          <a:bodyPr>
            <a:normAutofit/>
          </a:bodyPr>
          <a:lstStyle/>
          <a:p>
            <a:r>
              <a:rPr lang="en-US" dirty="0"/>
              <a:t>4.5 billion years</a:t>
            </a:r>
            <a:r>
              <a:rPr lang="en-US" sz="3200" dirty="0"/>
              <a:t/>
            </a:r>
            <a:br>
              <a:rPr lang="en-US" sz="3200" dirty="0"/>
            </a:br>
            <a:endParaRPr lang="en-US" sz="3200" dirty="0"/>
          </a:p>
        </p:txBody>
      </p:sp>
      <p:pic>
        <p:nvPicPr>
          <p:cNvPr id="4" name="Content Placeholder 3" descr="earth.jpg"/>
          <p:cNvPicPr>
            <a:picLocks noGrp="1" noChangeAspect="1"/>
          </p:cNvPicPr>
          <p:nvPr>
            <p:ph idx="1"/>
          </p:nvPr>
        </p:nvPicPr>
        <p:blipFill>
          <a:blip r:embed="rId2" cstate="print"/>
          <a:stretch>
            <a:fillRect/>
          </a:stretch>
        </p:blipFill>
        <p:spPr>
          <a:xfrm>
            <a:off x="533400" y="1447800"/>
            <a:ext cx="5105400" cy="5105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hshonorses.wikispaces.com/file/view/biggraph-ak.jpg/36838277/biggraph-ak.jpg"/>
          <p:cNvPicPr/>
          <p:nvPr/>
        </p:nvPicPr>
        <p:blipFill>
          <a:blip r:embed="rId2" cstate="print"/>
          <a:srcRect/>
          <a:stretch>
            <a:fillRect/>
          </a:stretch>
        </p:blipFill>
        <p:spPr bwMode="auto">
          <a:xfrm>
            <a:off x="1143000" y="914400"/>
            <a:ext cx="6781799" cy="44195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1esonaturalscience.weebly.com/uploads/1/3/5/7/13578914/8508016_orig.jpg"/>
          <p:cNvPicPr/>
          <p:nvPr/>
        </p:nvPicPr>
        <p:blipFill>
          <a:blip r:embed="rId2" cstate="print"/>
          <a:srcRect/>
          <a:stretch>
            <a:fillRect/>
          </a:stretch>
        </p:blipFill>
        <p:spPr bwMode="auto">
          <a:xfrm>
            <a:off x="838200" y="990600"/>
            <a:ext cx="7467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Interconnected </a:t>
            </a:r>
            <a:endParaRPr lang="en-US" dirty="0"/>
          </a:p>
        </p:txBody>
      </p:sp>
      <p:pic>
        <p:nvPicPr>
          <p:cNvPr id="4" name="Picture 3" descr="http://www.flatheadwatershed.org/natural_history/images/fig2_24_biosphere_flat.jpg"/>
          <p:cNvPicPr/>
          <p:nvPr/>
        </p:nvPicPr>
        <p:blipFill>
          <a:blip r:embed="rId2" cstate="print"/>
          <a:srcRect/>
          <a:stretch>
            <a:fillRect/>
          </a:stretch>
        </p:blipFill>
        <p:spPr bwMode="auto">
          <a:xfrm>
            <a:off x="838200" y="1219200"/>
            <a:ext cx="7162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01_02_pg3"/>
          <p:cNvPicPr preferRelativeResize="0">
            <a:picLocks noChangeAspect="1" noChangeArrowheads="1"/>
          </p:cNvPicPr>
          <p:nvPr>
            <p:custDataLst>
              <p:tags r:id="rId1"/>
            </p:custDataLst>
          </p:nvPr>
        </p:nvPicPr>
        <p:blipFill>
          <a:blip r:embed="rId5" cstate="print"/>
          <a:srcRect/>
          <a:stretch>
            <a:fillRect/>
          </a:stretch>
        </p:blipFill>
        <p:spPr bwMode="auto">
          <a:xfrm>
            <a:off x="1574800" y="177800"/>
            <a:ext cx="5994400" cy="6515100"/>
          </a:xfrm>
          <a:prstGeom prst="rect">
            <a:avLst/>
          </a:prstGeom>
          <a:noFill/>
          <a:ln w="9525">
            <a:noFill/>
            <a:miter lim="800000"/>
            <a:headEnd/>
            <a:tailEnd/>
          </a:ln>
          <a:effectLst/>
        </p:spPr>
      </p:pic>
      <p:sp>
        <p:nvSpPr>
          <p:cNvPr id="5123" name="Text Box 3"/>
          <p:cNvSpPr txBox="1">
            <a:spLocks noChangeArrowheads="1"/>
          </p:cNvSpPr>
          <p:nvPr>
            <p:custDataLst>
              <p:tags r:id="rId2"/>
            </p:custDataLst>
          </p:nvPr>
        </p:nvSpPr>
        <p:spPr bwMode="auto">
          <a:xfrm>
            <a:off x="4079875" y="6611938"/>
            <a:ext cx="984250" cy="274637"/>
          </a:xfrm>
          <a:prstGeom prst="rect">
            <a:avLst/>
          </a:prstGeom>
          <a:solidFill>
            <a:srgbClr val="FFFFFF"/>
          </a:solidFill>
          <a:ln w="9525">
            <a:noFill/>
            <a:miter lim="800000"/>
            <a:headEnd/>
            <a:tailEnd/>
          </a:ln>
          <a:effectLst/>
        </p:spPr>
        <p:txBody>
          <a:bodyPr wrap="none">
            <a:spAutoFit/>
          </a:bodyPr>
          <a:lstStyle/>
          <a:p>
            <a:pPr algn="ctr"/>
            <a:r>
              <a:rPr lang="en-US" sz="1200">
                <a:solidFill>
                  <a:srgbClr val="272727"/>
                </a:solidFill>
              </a:rPr>
              <a:t>f01_02_pg3</a:t>
            </a:r>
          </a:p>
        </p:txBody>
      </p:sp>
      <p:sp>
        <p:nvSpPr>
          <p:cNvPr id="5124" name="Rectangle 4" hidden="1"/>
          <p:cNvSpPr>
            <a:spLocks noGrp="1" noChangeArrowheads="1"/>
          </p:cNvSpPr>
          <p:nvPr>
            <p:ph type="title"/>
          </p:nvPr>
        </p:nvSpPr>
        <p:spPr/>
        <p:txBody>
          <a:bodyPr/>
          <a:lstStyle/>
          <a:p>
            <a:r>
              <a:rPr lang="en-US"/>
              <a:t>f01_02_pg3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Water </a:t>
            </a:r>
            <a:endParaRPr lang="en-US" dirty="0"/>
          </a:p>
        </p:txBody>
      </p:sp>
      <p:pic>
        <p:nvPicPr>
          <p:cNvPr id="4" name="Content Placeholder 3" descr="http://www.ucar.edu/learn/images/bbs.gif"/>
          <p:cNvPicPr>
            <a:picLocks noGrp="1"/>
          </p:cNvPicPr>
          <p:nvPr>
            <p:ph idx="1"/>
          </p:nvPr>
        </p:nvPicPr>
        <p:blipFill>
          <a:blip r:embed="rId2" cstate="print"/>
          <a:srcRect/>
          <a:stretch>
            <a:fillRect/>
          </a:stretch>
        </p:blipFill>
        <p:spPr bwMode="auto">
          <a:xfrm>
            <a:off x="1295400" y="1828800"/>
            <a:ext cx="6324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4gbates.wikispaces.com/file/view/labelanswers.gif/180584281/labelanswers.gif"/>
          <p:cNvPicPr/>
          <p:nvPr/>
        </p:nvPicPr>
        <p:blipFill>
          <a:blip r:embed="rId2" cstate="print"/>
          <a:srcRect/>
          <a:stretch>
            <a:fillRect/>
          </a:stretch>
        </p:blipFill>
        <p:spPr bwMode="auto">
          <a:xfrm>
            <a:off x="990600" y="685800"/>
            <a:ext cx="7086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dr282zn36sxxg.cloudfront.net/datastreams/f-d%3A648eb1297e241d8e85ea6d144fcd3ddfd100d5bcdf7aef036bb686a1%2BIMAGE_THUMB_POSTCARD%2BIMAGE_THUMB_POSTCARD.1"/>
          <p:cNvPicPr/>
          <p:nvPr/>
        </p:nvPicPr>
        <p:blipFill>
          <a:blip r:embed="rId2" cstate="print"/>
          <a:srcRect/>
          <a:stretch>
            <a:fillRect/>
          </a:stretch>
        </p:blipFill>
        <p:spPr bwMode="auto">
          <a:xfrm>
            <a:off x="1371600" y="381000"/>
            <a:ext cx="6858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ata.reefaquarium.com/wp-content/reefer/2013/03/Nitrogencycle-theworld.jpg"/>
          <p:cNvPicPr/>
          <p:nvPr/>
        </p:nvPicPr>
        <p:blipFill>
          <a:blip r:embed="rId2" cstate="print"/>
          <a:srcRect/>
          <a:stretch>
            <a:fillRect/>
          </a:stretch>
        </p:blipFill>
        <p:spPr bwMode="auto">
          <a:xfrm>
            <a:off x="685800" y="685800"/>
            <a:ext cx="7620000" cy="548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goodheartextremescience.files.wordpress.com/2011/09/earths_energy_cycle.jpg"/>
          <p:cNvPicPr/>
          <p:nvPr/>
        </p:nvPicPr>
        <p:blipFill>
          <a:blip r:embed="rId2" cstate="print"/>
          <a:srcRect/>
          <a:stretch>
            <a:fillRect/>
          </a:stretch>
        </p:blipFill>
        <p:spPr bwMode="auto">
          <a:xfrm>
            <a:off x="914400" y="1371600"/>
            <a:ext cx="6477000" cy="4953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Energy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ineralogy4kids.org/sites/default/files/rockCycle_0.jpg"/>
          <p:cNvPicPr/>
          <p:nvPr/>
        </p:nvPicPr>
        <p:blipFill>
          <a:blip r:embed="rId2" cstate="print"/>
          <a:srcRect/>
          <a:stretch>
            <a:fillRect/>
          </a:stretch>
        </p:blipFill>
        <p:spPr bwMode="auto">
          <a:xfrm>
            <a:off x="762000" y="1371600"/>
            <a:ext cx="7467600" cy="51816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Rock Cycle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g.sparknotes.com/figures/3/31ebea601a7d05e9ec8d0854cec9b406/earthscience_f3.jpg"/>
          <p:cNvPicPr/>
          <p:nvPr/>
        </p:nvPicPr>
        <p:blipFill>
          <a:blip r:embed="rId2" cstate="print"/>
          <a:srcRect/>
          <a:stretch>
            <a:fillRect/>
          </a:stretch>
        </p:blipFill>
        <p:spPr bwMode="auto">
          <a:xfrm>
            <a:off x="914400" y="685800"/>
            <a:ext cx="7315200" cy="5334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alaeos.com/earth/images/F1_2.gif"/>
          <p:cNvPicPr/>
          <p:nvPr/>
        </p:nvPicPr>
        <p:blipFill>
          <a:blip r:embed="rId2" cstate="print"/>
          <a:srcRect/>
          <a:stretch>
            <a:fillRect/>
          </a:stretch>
        </p:blipFill>
        <p:spPr bwMode="auto">
          <a:xfrm>
            <a:off x="685800" y="914400"/>
            <a:ext cx="7010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Julie\Pictures\science\weather-atmosphere-layers.jpg"/>
          <p:cNvPicPr>
            <a:picLocks noChangeAspect="1" noChangeArrowheads="1"/>
          </p:cNvPicPr>
          <p:nvPr/>
        </p:nvPicPr>
        <p:blipFill>
          <a:blip r:embed="rId2" cstate="print"/>
          <a:srcRect/>
          <a:stretch>
            <a:fillRect/>
          </a:stretch>
        </p:blipFill>
        <p:spPr bwMode="auto">
          <a:xfrm>
            <a:off x="2667000" y="1524000"/>
            <a:ext cx="3810000" cy="381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62500" lnSpcReduction="20000"/>
          </a:bodyPr>
          <a:lstStyle/>
          <a:p>
            <a:r>
              <a:rPr lang="en-US" b="1" i="1" dirty="0"/>
              <a:t>Table 1</a:t>
            </a:r>
            <a:endParaRPr lang="en-US" dirty="0"/>
          </a:p>
          <a:p>
            <a:r>
              <a:rPr lang="en-US" dirty="0"/>
              <a:t>The table below lists the atmospheric factors responsible for the planetary differences. The relative distance from the Sun has some influence on planetary temperature, but the greenhouse gases and atmospheric density have more of an impact on temperature. Venus has an extremely dense atmosphere (with a surface pressure 90 times that relative to Earth's). Conversely, Mars has an extremely thin atmosphere (with a surface pressure less than 1/100th of that relative to Earth's).</a:t>
            </a:r>
          </a:p>
        </p:txBody>
      </p:sp>
      <p:pic>
        <p:nvPicPr>
          <p:cNvPr id="5" name="Picture 4" descr="http://www.ucar.edu/learn/images/plantemp.gif"/>
          <p:cNvPicPr/>
          <p:nvPr/>
        </p:nvPicPr>
        <p:blipFill>
          <a:blip r:embed="rId2" cstate="print"/>
          <a:srcRect/>
          <a:stretch>
            <a:fillRect/>
          </a:stretch>
        </p:blipFill>
        <p:spPr bwMode="auto">
          <a:xfrm>
            <a:off x="838200" y="457200"/>
            <a:ext cx="7467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01_05_pg4"/>
          <p:cNvPicPr preferRelativeResize="0">
            <a:picLocks noChangeAspect="1" noChangeArrowheads="1"/>
          </p:cNvPicPr>
          <p:nvPr>
            <p:custDataLst>
              <p:tags r:id="rId1"/>
            </p:custDataLst>
          </p:nvPr>
        </p:nvPicPr>
        <p:blipFill>
          <a:blip r:embed="rId5" cstate="print"/>
          <a:srcRect/>
          <a:stretch>
            <a:fillRect/>
          </a:stretch>
        </p:blipFill>
        <p:spPr bwMode="auto">
          <a:xfrm>
            <a:off x="2400300" y="177800"/>
            <a:ext cx="4344988" cy="6515100"/>
          </a:xfrm>
          <a:prstGeom prst="rect">
            <a:avLst/>
          </a:prstGeom>
          <a:noFill/>
          <a:ln w="9525">
            <a:noFill/>
            <a:miter lim="800000"/>
            <a:headEnd/>
            <a:tailEnd/>
          </a:ln>
          <a:effectLst/>
        </p:spPr>
      </p:pic>
      <p:sp>
        <p:nvSpPr>
          <p:cNvPr id="11267" name="Text Box 3"/>
          <p:cNvSpPr txBox="1">
            <a:spLocks noChangeArrowheads="1"/>
          </p:cNvSpPr>
          <p:nvPr>
            <p:custDataLst>
              <p:tags r:id="rId2"/>
            </p:custDataLst>
          </p:nvPr>
        </p:nvSpPr>
        <p:spPr bwMode="auto">
          <a:xfrm>
            <a:off x="4079875" y="6611938"/>
            <a:ext cx="984250" cy="274637"/>
          </a:xfrm>
          <a:prstGeom prst="rect">
            <a:avLst/>
          </a:prstGeom>
          <a:solidFill>
            <a:srgbClr val="FFFFFF"/>
          </a:solidFill>
          <a:ln w="9525">
            <a:noFill/>
            <a:miter lim="800000"/>
            <a:headEnd/>
            <a:tailEnd/>
          </a:ln>
          <a:effectLst/>
        </p:spPr>
        <p:txBody>
          <a:bodyPr wrap="none">
            <a:spAutoFit/>
          </a:bodyPr>
          <a:lstStyle/>
          <a:p>
            <a:pPr algn="ctr"/>
            <a:r>
              <a:rPr lang="en-US" sz="1200">
                <a:solidFill>
                  <a:srgbClr val="272727"/>
                </a:solidFill>
              </a:rPr>
              <a:t>f01_05_pg4</a:t>
            </a:r>
          </a:p>
        </p:txBody>
      </p:sp>
      <p:sp>
        <p:nvSpPr>
          <p:cNvPr id="11268" name="Rectangle 4" hidden="1"/>
          <p:cNvSpPr>
            <a:spLocks noGrp="1" noChangeArrowheads="1"/>
          </p:cNvSpPr>
          <p:nvPr>
            <p:ph type="title"/>
          </p:nvPr>
        </p:nvSpPr>
        <p:spPr/>
        <p:txBody>
          <a:bodyPr/>
          <a:lstStyle/>
          <a:p>
            <a:r>
              <a:rPr lang="en-US"/>
              <a:t>f01_05_pg4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1490662"/>
          </a:xfrm>
        </p:spPr>
        <p:txBody>
          <a:bodyPr>
            <a:normAutofit fontScale="85000" lnSpcReduction="20000"/>
          </a:bodyPr>
          <a:lstStyle/>
          <a:p>
            <a:r>
              <a:rPr lang="en-US" b="1" i="1" dirty="0"/>
              <a:t>Table 2</a:t>
            </a:r>
            <a:endParaRPr lang="en-US" dirty="0"/>
          </a:p>
          <a:p>
            <a:r>
              <a:rPr lang="en-US" dirty="0"/>
              <a:t>The chemical composition of the atmospheres are important (at least to the presence of life). The major greenhouse gases (GHG) and their percentages are listed below.</a:t>
            </a:r>
          </a:p>
          <a:p>
            <a:r>
              <a:rPr lang="en-US" dirty="0"/>
              <a:t>Note: In the Earth's dry atmosphere, nitrogen and oxygen comprise almost 99% of the gases. The remaining trace gases (with the exception of water vapor), add up to less than 1% of gases found in Earth's atmosphere. The amounts on the table below do not add up to exactly 100% because not all of the trace gases have been included. The table below includes only the principal gases found in the Earth's dry air. Water vapor, an important greenhouse gas, is not addressed in this activity.</a:t>
            </a:r>
          </a:p>
          <a:p>
            <a:endParaRPr lang="en-US" dirty="0"/>
          </a:p>
        </p:txBody>
      </p:sp>
      <p:pic>
        <p:nvPicPr>
          <p:cNvPr id="5" name="Picture 4" descr="http://www.ucar.edu/learn/images/plangas.gif"/>
          <p:cNvPicPr/>
          <p:nvPr/>
        </p:nvPicPr>
        <p:blipFill>
          <a:blip r:embed="rId3" cstate="print"/>
          <a:srcRect/>
          <a:stretch>
            <a:fillRect/>
          </a:stretch>
        </p:blipFill>
        <p:spPr bwMode="auto">
          <a:xfrm>
            <a:off x="304800" y="533400"/>
            <a:ext cx="8686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sz="2800" b="1" dirty="0" smtClean="0"/>
              <a:t>When you're finished with the activity please write ½ page or so in your composition notebook reflecting on what you did.  These ideas might help to get you started.</a:t>
            </a:r>
            <a:r>
              <a:rPr lang="en-US" sz="1600" dirty="0" smtClean="0"/>
              <a:t/>
            </a:r>
            <a:br>
              <a:rPr lang="en-US" sz="1600" dirty="0" smtClean="0"/>
            </a:br>
            <a:endParaRPr lang="en-US" sz="1600" dirty="0"/>
          </a:p>
        </p:txBody>
      </p:sp>
      <p:sp>
        <p:nvSpPr>
          <p:cNvPr id="3" name="Content Placeholder 2"/>
          <p:cNvSpPr>
            <a:spLocks noGrp="1"/>
          </p:cNvSpPr>
          <p:nvPr>
            <p:ph idx="1"/>
          </p:nvPr>
        </p:nvSpPr>
        <p:spPr>
          <a:xfrm>
            <a:off x="457200" y="1981200"/>
            <a:ext cx="8229600" cy="4495800"/>
          </a:xfrm>
        </p:spPr>
        <p:txBody>
          <a:bodyPr>
            <a:normAutofit lnSpcReduction="10000"/>
          </a:bodyPr>
          <a:lstStyle/>
          <a:p>
            <a:r>
              <a:rPr lang="en-US" dirty="0" smtClean="0"/>
              <a:t>Describe </a:t>
            </a:r>
            <a:r>
              <a:rPr lang="en-US" dirty="0"/>
              <a:t>the atmospheric conditions you might encounter as an astronaut setting foot on Venus and Mars.</a:t>
            </a:r>
          </a:p>
          <a:p>
            <a:r>
              <a:rPr lang="en-US" dirty="0"/>
              <a:t>Name at least two ways that the atmospheres of Venus and Mars are similar to each other, and one way that both differ from Earth's.</a:t>
            </a:r>
          </a:p>
          <a:p>
            <a:r>
              <a:rPr lang="en-US" dirty="0"/>
              <a:t>What new information did you learn in this lesson? What did you already know? What was the hardest thing about the activity?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6248400" cy="2062103"/>
          </a:xfrm>
          <a:prstGeom prst="rect">
            <a:avLst/>
          </a:prstGeom>
        </p:spPr>
        <p:txBody>
          <a:bodyPr wrap="square">
            <a:spAutoFit/>
          </a:bodyPr>
          <a:lstStyle/>
          <a:p>
            <a:r>
              <a:rPr lang="en-US" sz="3200" dirty="0"/>
              <a:t>science is a </a:t>
            </a:r>
            <a:r>
              <a:rPr lang="en-US" sz="3200" b="1" dirty="0"/>
              <a:t>process</a:t>
            </a:r>
            <a:r>
              <a:rPr lang="en-US" sz="3200" dirty="0"/>
              <a:t> by which we try to </a:t>
            </a:r>
            <a:r>
              <a:rPr lang="en-US" sz="3200" b="1" dirty="0"/>
              <a:t>understand</a:t>
            </a:r>
            <a:r>
              <a:rPr lang="en-US" sz="3200" dirty="0"/>
              <a:t> </a:t>
            </a:r>
            <a:r>
              <a:rPr lang="en-US" sz="3200" b="1" dirty="0"/>
              <a:t>how the natural world works</a:t>
            </a:r>
            <a:r>
              <a:rPr lang="en-US" sz="3200" dirty="0"/>
              <a:t> and how it came to be that way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486400" cy="566738"/>
          </a:xfrm>
        </p:spPr>
        <p:txBody>
          <a:bodyPr>
            <a:normAutofit/>
          </a:bodyPr>
          <a:lstStyle/>
          <a:p>
            <a:pPr algn="ctr"/>
            <a:r>
              <a:rPr lang="en-US" sz="2400" u="sng" dirty="0" err="1"/>
              <a:t>Cassiar</a:t>
            </a:r>
            <a:r>
              <a:rPr lang="en-US" sz="2400" u="sng" dirty="0"/>
              <a:t> Mountains</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09600" y="5257800"/>
            <a:ext cx="7924800" cy="804862"/>
          </a:xfrm>
        </p:spPr>
        <p:txBody>
          <a:bodyPr>
            <a:noAutofit/>
          </a:bodyPr>
          <a:lstStyle/>
          <a:p>
            <a:r>
              <a:rPr lang="en-US" sz="1800" dirty="0"/>
              <a:t>This part of the Rocky Mountain Range in the Yukon Territory of Canada is an excellent example of mountains on Earth. </a:t>
            </a:r>
            <a:r>
              <a:rPr lang="en-US" sz="1800" dirty="0" smtClean="0"/>
              <a:t>Due </a:t>
            </a:r>
            <a:r>
              <a:rPr lang="en-US" sz="1800" dirty="0"/>
              <a:t>to remote-sensing techniques developed for planetary exploration, many such areas can now be observed and studied from space at much less cost and effort. </a:t>
            </a:r>
          </a:p>
        </p:txBody>
      </p:sp>
      <p:pic>
        <p:nvPicPr>
          <p:cNvPr id="5" name="Picture 4" descr="http://pds.jpl.nasa.gov/planets/images/browse/earth/cassiar.jpg"/>
          <p:cNvPicPr/>
          <p:nvPr/>
        </p:nvPicPr>
        <p:blipFill>
          <a:blip r:embed="rId2" r:link="rId3" cstate="print"/>
          <a:srcRect/>
          <a:stretch>
            <a:fillRect/>
          </a:stretch>
        </p:blipFill>
        <p:spPr bwMode="auto">
          <a:xfrm>
            <a:off x="1752600" y="457200"/>
            <a:ext cx="5486400" cy="4267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0"/>
            <a:ext cx="5373688" cy="685800"/>
          </a:xfrm>
        </p:spPr>
        <p:txBody>
          <a:bodyPr>
            <a:normAutofit fontScale="90000"/>
          </a:bodyPr>
          <a:lstStyle/>
          <a:p>
            <a:pPr algn="ctr"/>
            <a:r>
              <a:rPr lang="en-US" sz="3100" u="sng" dirty="0" smtClean="0"/>
              <a:t>Strait of Gibraltar</a:t>
            </a:r>
            <a:r>
              <a:rPr lang="en-US" dirty="0" smtClean="0"/>
              <a:t/>
            </a:r>
            <a:br>
              <a:rPr lang="en-US" dirty="0" smtClean="0"/>
            </a:br>
            <a:endParaRPr lang="en-US" dirty="0"/>
          </a:p>
        </p:txBody>
      </p:sp>
      <p:sp>
        <p:nvSpPr>
          <p:cNvPr id="3" name="Picture Placeholder 2"/>
          <p:cNvSpPr>
            <a:spLocks noGrp="1"/>
          </p:cNvSpPr>
          <p:nvPr>
            <p:ph type="pic" idx="1"/>
          </p:nvPr>
        </p:nvSpPr>
        <p:spPr>
          <a:xfrm>
            <a:off x="1828800" y="838200"/>
            <a:ext cx="5486400" cy="3657600"/>
          </a:xfrm>
        </p:spPr>
      </p:sp>
      <p:sp>
        <p:nvSpPr>
          <p:cNvPr id="4" name="Text Placeholder 3"/>
          <p:cNvSpPr>
            <a:spLocks noGrp="1"/>
          </p:cNvSpPr>
          <p:nvPr>
            <p:ph type="body" sz="half" idx="2"/>
          </p:nvPr>
        </p:nvSpPr>
        <p:spPr>
          <a:xfrm>
            <a:off x="1066800" y="5029200"/>
            <a:ext cx="7391400" cy="1524000"/>
          </a:xfrm>
        </p:spPr>
        <p:txBody>
          <a:bodyPr>
            <a:normAutofit/>
          </a:bodyPr>
          <a:lstStyle/>
          <a:p>
            <a:r>
              <a:rPr lang="en-US" sz="1800" dirty="0" smtClean="0"/>
              <a:t>This </a:t>
            </a:r>
            <a:r>
              <a:rPr lang="en-US" sz="1800" dirty="0"/>
              <a:t>space shuttle view of the Atlantic Ocean and Mediterranean Sea illustrates an important feature of Earth-a seacoast. Earth is the only planet with borders of land adjacent to bodies of water because it is the only planet where liquid water is stable at the surface. </a:t>
            </a:r>
            <a:r>
              <a:rPr lang="en-US" sz="1800" dirty="0" smtClean="0"/>
              <a:t>The </a:t>
            </a:r>
            <a:r>
              <a:rPr lang="en-US" sz="1800" dirty="0"/>
              <a:t>Strait of Gibraltar is the border between Africa and </a:t>
            </a:r>
            <a:r>
              <a:rPr lang="en-US" sz="1800" dirty="0" smtClean="0"/>
              <a:t>Europe:  Spain</a:t>
            </a:r>
            <a:r>
              <a:rPr lang="en-US" sz="1800" dirty="0"/>
              <a:t>, </a:t>
            </a:r>
            <a:r>
              <a:rPr lang="en-US" sz="1800" dirty="0" smtClean="0"/>
              <a:t>on </a:t>
            </a:r>
            <a:r>
              <a:rPr lang="en-US" sz="1800" dirty="0"/>
              <a:t>the left, </a:t>
            </a:r>
            <a:r>
              <a:rPr lang="en-US" sz="1800" dirty="0" smtClean="0"/>
              <a:t>Africa </a:t>
            </a:r>
            <a:r>
              <a:rPr lang="en-US" sz="1800" dirty="0"/>
              <a:t>is on the </a:t>
            </a:r>
            <a:r>
              <a:rPr lang="en-US" sz="1800" dirty="0" smtClean="0"/>
              <a:t>right</a:t>
            </a:r>
            <a:endParaRPr lang="en-US" sz="1800" dirty="0"/>
          </a:p>
        </p:txBody>
      </p:sp>
      <p:pic>
        <p:nvPicPr>
          <p:cNvPr id="5" name="Picture 4" descr="http://pds.jpl.nasa.gov/planets/images/browse/earth/strait.jpg"/>
          <p:cNvPicPr/>
          <p:nvPr/>
        </p:nvPicPr>
        <p:blipFill>
          <a:blip r:embed="rId2" r:link="rId3" cstate="print"/>
          <a:srcRect/>
          <a:stretch>
            <a:fillRect/>
          </a:stretch>
        </p:blipFill>
        <p:spPr bwMode="auto">
          <a:xfrm>
            <a:off x="1828800" y="228600"/>
            <a:ext cx="5562600" cy="4267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01_09_pg7"/>
          <p:cNvPicPr preferRelativeResize="0">
            <a:picLocks noChangeAspect="1" noChangeArrowheads="1"/>
          </p:cNvPicPr>
          <p:nvPr>
            <p:custDataLst>
              <p:tags r:id="rId1"/>
            </p:custDataLst>
          </p:nvPr>
        </p:nvPicPr>
        <p:blipFill>
          <a:blip r:embed="rId5" cstate="print"/>
          <a:srcRect/>
          <a:stretch>
            <a:fillRect/>
          </a:stretch>
        </p:blipFill>
        <p:spPr bwMode="auto">
          <a:xfrm>
            <a:off x="228600" y="546100"/>
            <a:ext cx="8686800" cy="5776913"/>
          </a:xfrm>
          <a:prstGeom prst="rect">
            <a:avLst/>
          </a:prstGeom>
          <a:noFill/>
          <a:ln w="9525">
            <a:noFill/>
            <a:miter lim="800000"/>
            <a:headEnd/>
            <a:tailEnd/>
          </a:ln>
          <a:effectLst/>
        </p:spPr>
      </p:pic>
      <p:sp>
        <p:nvSpPr>
          <p:cNvPr id="19459" name="Text Box 3"/>
          <p:cNvSpPr txBox="1">
            <a:spLocks noChangeArrowheads="1"/>
          </p:cNvSpPr>
          <p:nvPr>
            <p:custDataLst>
              <p:tags r:id="rId2"/>
            </p:custDataLst>
          </p:nvPr>
        </p:nvSpPr>
        <p:spPr bwMode="auto">
          <a:xfrm>
            <a:off x="228600" y="6450013"/>
            <a:ext cx="8686800" cy="190500"/>
          </a:xfrm>
          <a:prstGeom prst="rect">
            <a:avLst/>
          </a:prstGeom>
          <a:solidFill>
            <a:srgbClr val="FFFFFF"/>
          </a:solidFill>
          <a:ln w="9525">
            <a:noFill/>
            <a:miter lim="800000"/>
            <a:headEnd/>
            <a:tailEnd/>
          </a:ln>
          <a:effectLst/>
        </p:spPr>
        <p:txBody>
          <a:bodyPr wrap="none">
            <a:spAutoFit/>
          </a:bodyPr>
          <a:lstStyle/>
          <a:p>
            <a:pPr algn="ctr"/>
            <a:r>
              <a:rPr lang="en-US" sz="1200">
                <a:solidFill>
                  <a:srgbClr val="272727"/>
                </a:solidFill>
              </a:rPr>
              <a:t>f01_09_pg7</a:t>
            </a:r>
          </a:p>
        </p:txBody>
      </p:sp>
      <p:sp>
        <p:nvSpPr>
          <p:cNvPr id="19460" name="Rectangle 4" hidden="1"/>
          <p:cNvSpPr>
            <a:spLocks noGrp="1" noChangeArrowheads="1"/>
          </p:cNvSpPr>
          <p:nvPr>
            <p:ph type="title"/>
          </p:nvPr>
        </p:nvSpPr>
        <p:spPr/>
        <p:txBody>
          <a:bodyPr/>
          <a:lstStyle/>
          <a:p>
            <a:r>
              <a:rPr lang="en-US"/>
              <a:t>f01_09_pg7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Science is NOT</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638800"/>
          </a:xfrm>
        </p:spPr>
        <p:txBody>
          <a:bodyPr>
            <a:normAutofit fontScale="47500" lnSpcReduction="20000"/>
          </a:bodyPr>
          <a:lstStyle/>
          <a:p>
            <a:r>
              <a:rPr lang="en-US" u="sng" dirty="0" smtClean="0"/>
              <a:t>1</a:t>
            </a:r>
            <a:r>
              <a:rPr lang="en-US" u="sng" dirty="0"/>
              <a:t>. Science is </a:t>
            </a:r>
            <a:r>
              <a:rPr lang="en-US" b="1" u="sng" dirty="0"/>
              <a:t>not</a:t>
            </a:r>
            <a:r>
              <a:rPr lang="en-US" u="sng" dirty="0"/>
              <a:t> a process which can solve all kinds of problems and questions.</a:t>
            </a:r>
            <a:r>
              <a:rPr lang="en-US" dirty="0"/>
              <a:t/>
            </a:r>
            <a:br>
              <a:rPr lang="en-US" dirty="0"/>
            </a:br>
            <a:endParaRPr lang="en-US" dirty="0"/>
          </a:p>
          <a:p>
            <a:r>
              <a:rPr lang="en-US" u="sng" dirty="0"/>
              <a:t>2. It's </a:t>
            </a:r>
            <a:r>
              <a:rPr lang="en-US" b="1" u="sng" dirty="0"/>
              <a:t>not</a:t>
            </a:r>
            <a:r>
              <a:rPr lang="en-US" u="sng" dirty="0"/>
              <a:t> a process which can ignore rules</a:t>
            </a:r>
            <a:r>
              <a:rPr lang="en-US" u="sng" dirty="0" smtClean="0"/>
              <a:t>.</a:t>
            </a:r>
          </a:p>
          <a:p>
            <a:endParaRPr lang="en-US" dirty="0"/>
          </a:p>
          <a:p>
            <a:r>
              <a:rPr lang="en-US" u="sng" dirty="0"/>
              <a:t>3. It's </a:t>
            </a:r>
            <a:r>
              <a:rPr lang="en-US" b="1" u="sng" dirty="0"/>
              <a:t>not</a:t>
            </a:r>
            <a:r>
              <a:rPr lang="en-US" u="sng" dirty="0"/>
              <a:t> a process which seeks the truth or facts.</a:t>
            </a:r>
            <a:r>
              <a:rPr lang="en-US" dirty="0"/>
              <a:t/>
            </a:r>
            <a:br>
              <a:rPr lang="en-US" dirty="0"/>
            </a:br>
            <a:endParaRPr lang="en-US" dirty="0"/>
          </a:p>
          <a:p>
            <a:r>
              <a:rPr lang="en-US" u="sng" dirty="0"/>
              <a:t>4. It's </a:t>
            </a:r>
            <a:r>
              <a:rPr lang="en-US" b="1" u="sng" dirty="0"/>
              <a:t>not</a:t>
            </a:r>
            <a:r>
              <a:rPr lang="en-US" u="sng" dirty="0"/>
              <a:t> a process which attempts to prove things.</a:t>
            </a:r>
            <a:r>
              <a:rPr lang="en-US" dirty="0"/>
              <a:t/>
            </a:r>
            <a:br>
              <a:rPr lang="en-US" dirty="0"/>
            </a:br>
            <a:endParaRPr lang="en-US" dirty="0"/>
          </a:p>
          <a:p>
            <a:r>
              <a:rPr lang="en-US" u="sng" dirty="0"/>
              <a:t>5. It's </a:t>
            </a:r>
            <a:r>
              <a:rPr lang="en-US" b="1" u="sng" dirty="0"/>
              <a:t>not</a:t>
            </a:r>
            <a:r>
              <a:rPr lang="en-US" u="sng" dirty="0"/>
              <a:t> a process which can produce any kind of explanation.</a:t>
            </a:r>
            <a:r>
              <a:rPr lang="en-US" dirty="0"/>
              <a:t/>
            </a:r>
            <a:br>
              <a:rPr lang="en-US" dirty="0"/>
            </a:br>
            <a:endParaRPr lang="en-US" dirty="0"/>
          </a:p>
          <a:p>
            <a:r>
              <a:rPr lang="en-US" u="sng" dirty="0"/>
              <a:t>6. It's </a:t>
            </a:r>
            <a:r>
              <a:rPr lang="en-US" b="1" u="sng" dirty="0"/>
              <a:t>not</a:t>
            </a:r>
            <a:r>
              <a:rPr lang="en-US" u="sng" dirty="0"/>
              <a:t> a process which produces certainties, or absolute facts.</a:t>
            </a:r>
            <a:r>
              <a:rPr lang="en-US" dirty="0"/>
              <a:t/>
            </a:r>
            <a:br>
              <a:rPr lang="en-US" dirty="0"/>
            </a:br>
            <a:endParaRPr lang="en-US" dirty="0"/>
          </a:p>
          <a:p>
            <a:r>
              <a:rPr lang="en-US" u="sng" dirty="0"/>
              <a:t>7. It's </a:t>
            </a:r>
            <a:r>
              <a:rPr lang="en-US" b="1" u="sng" dirty="0"/>
              <a:t>not</a:t>
            </a:r>
            <a:r>
              <a:rPr lang="en-US" u="sng" dirty="0"/>
              <a:t> a process which can always be relied upon due to its total objectivity and internal self-correction.</a:t>
            </a:r>
            <a:r>
              <a:rPr lang="en-US" dirty="0"/>
              <a:t/>
            </a:r>
            <a:br>
              <a:rPr lang="en-US" dirty="0"/>
            </a:br>
            <a:endParaRPr lang="en-US" dirty="0"/>
          </a:p>
          <a:p>
            <a:r>
              <a:rPr lang="en-US" u="sng" dirty="0"/>
              <a:t>8. It's </a:t>
            </a:r>
            <a:r>
              <a:rPr lang="en-US" b="1" u="sng" dirty="0"/>
              <a:t>not</a:t>
            </a:r>
            <a:r>
              <a:rPr lang="en-US" u="sng" dirty="0"/>
              <a:t> a process which is always properly used.</a:t>
            </a:r>
            <a:r>
              <a:rPr lang="en-US" dirty="0"/>
              <a:t/>
            </a:r>
            <a:br>
              <a:rPr lang="en-US" dirty="0"/>
            </a:br>
            <a:endParaRPr lang="en-US" dirty="0"/>
          </a:p>
          <a:p>
            <a:r>
              <a:rPr lang="en-US" u="sng" dirty="0"/>
              <a:t>9. It's </a:t>
            </a:r>
            <a:r>
              <a:rPr lang="en-US" b="1" u="sng" dirty="0"/>
              <a:t>not</a:t>
            </a:r>
            <a:r>
              <a:rPr lang="en-US" u="sng" dirty="0"/>
              <a:t> a process which is free from values, opinions or bias.</a:t>
            </a:r>
            <a:r>
              <a:rPr lang="en-US" dirty="0"/>
              <a:t/>
            </a:r>
            <a:br>
              <a:rPr lang="en-US" dirty="0"/>
            </a:br>
            <a:endParaRPr lang="en-US" dirty="0"/>
          </a:p>
          <a:p>
            <a:r>
              <a:rPr lang="en-US" u="sng" dirty="0"/>
              <a:t>10. It's </a:t>
            </a:r>
            <a:r>
              <a:rPr lang="en-US" b="1" u="sng" dirty="0"/>
              <a:t>not</a:t>
            </a:r>
            <a:r>
              <a:rPr lang="en-US" u="sng" dirty="0"/>
              <a:t> a process in which the product (understanding) is based on faith or belief.</a:t>
            </a:r>
            <a:r>
              <a:rPr lang="en-US" dirty="0"/>
              <a:t/>
            </a:r>
            <a:br>
              <a:rPr lang="en-US" dirty="0"/>
            </a:br>
            <a:endParaRPr lang="en-US" dirty="0"/>
          </a:p>
          <a:p>
            <a:r>
              <a:rPr lang="en-US" u="sng" dirty="0"/>
              <a:t>11. It's </a:t>
            </a:r>
            <a:r>
              <a:rPr lang="en-US" b="1" u="sng" dirty="0"/>
              <a:t>not</a:t>
            </a:r>
            <a:r>
              <a:rPr lang="en-US" u="sng" dirty="0"/>
              <a:t> a process in which one solution is as good as another, or is simply a matter of opinion.</a:t>
            </a:r>
            <a:r>
              <a:rPr lang="en-US" dirty="0"/>
              <a:t/>
            </a:r>
            <a:br>
              <a:rPr lang="en-US" dirty="0"/>
            </a:br>
            <a:endParaRPr lang="en-US" dirty="0"/>
          </a:p>
          <a:p>
            <a:r>
              <a:rPr lang="en-US" u="sng" dirty="0"/>
              <a:t>12. Scientific Theories are </a:t>
            </a:r>
            <a:r>
              <a:rPr lang="en-US" b="1" u="sng" dirty="0"/>
              <a:t>not</a:t>
            </a:r>
            <a:r>
              <a:rPr lang="en-US" u="sng" dirty="0"/>
              <a:t> "tentative ideas" or "hunches".</a:t>
            </a:r>
            <a:r>
              <a:rPr lang="en-US" dirty="0"/>
              <a:t/>
            </a:r>
            <a:br>
              <a:rPr lang="en-US" dirty="0"/>
            </a:b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01_08_pg6"/>
          <p:cNvPicPr preferRelativeResize="0">
            <a:picLocks noChangeAspect="1" noChangeArrowheads="1"/>
          </p:cNvPicPr>
          <p:nvPr>
            <p:custDataLst>
              <p:tags r:id="rId1"/>
            </p:custDataLst>
          </p:nvPr>
        </p:nvPicPr>
        <p:blipFill>
          <a:blip r:embed="rId5" cstate="print"/>
          <a:srcRect/>
          <a:stretch>
            <a:fillRect/>
          </a:stretch>
        </p:blipFill>
        <p:spPr bwMode="auto">
          <a:xfrm>
            <a:off x="228600" y="558800"/>
            <a:ext cx="8686800" cy="5745163"/>
          </a:xfrm>
          <a:prstGeom prst="rect">
            <a:avLst/>
          </a:prstGeom>
          <a:noFill/>
          <a:ln w="9525">
            <a:noFill/>
            <a:miter lim="800000"/>
            <a:headEnd/>
            <a:tailEnd/>
          </a:ln>
          <a:effectLst/>
        </p:spPr>
      </p:pic>
      <p:sp>
        <p:nvSpPr>
          <p:cNvPr id="17411" name="Text Box 3"/>
          <p:cNvSpPr txBox="1">
            <a:spLocks noChangeArrowheads="1"/>
          </p:cNvSpPr>
          <p:nvPr>
            <p:custDataLst>
              <p:tags r:id="rId2"/>
            </p:custDataLst>
          </p:nvPr>
        </p:nvSpPr>
        <p:spPr bwMode="auto">
          <a:xfrm>
            <a:off x="228600" y="6430963"/>
            <a:ext cx="8686800" cy="190500"/>
          </a:xfrm>
          <a:prstGeom prst="rect">
            <a:avLst/>
          </a:prstGeom>
          <a:solidFill>
            <a:srgbClr val="FFFFFF"/>
          </a:solidFill>
          <a:ln w="9525">
            <a:noFill/>
            <a:miter lim="800000"/>
            <a:headEnd/>
            <a:tailEnd/>
          </a:ln>
          <a:effectLst/>
        </p:spPr>
        <p:txBody>
          <a:bodyPr wrap="none">
            <a:spAutoFit/>
          </a:bodyPr>
          <a:lstStyle/>
          <a:p>
            <a:pPr algn="ctr"/>
            <a:r>
              <a:rPr lang="en-US" sz="1200">
                <a:solidFill>
                  <a:srgbClr val="272727"/>
                </a:solidFill>
              </a:rPr>
              <a:t>f01_08_pg6</a:t>
            </a:r>
          </a:p>
        </p:txBody>
      </p:sp>
      <p:sp>
        <p:nvSpPr>
          <p:cNvPr id="17412" name="Rectangle 4" hidden="1"/>
          <p:cNvSpPr>
            <a:spLocks noGrp="1" noChangeArrowheads="1"/>
          </p:cNvSpPr>
          <p:nvPr>
            <p:ph type="title"/>
          </p:nvPr>
        </p:nvSpPr>
        <p:spPr/>
        <p:txBody>
          <a:bodyPr/>
          <a:lstStyle/>
          <a:p>
            <a:r>
              <a:rPr lang="en-US"/>
              <a:t>f01_08_pg6</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CAPTION" val="Picture 2"/>
</p:tagLst>
</file>

<file path=ppt/tags/tag12.xml><?xml version="1.0" encoding="utf-8"?>
<p:tagLst xmlns:a="http://schemas.openxmlformats.org/drawingml/2006/main" xmlns:r="http://schemas.openxmlformats.org/officeDocument/2006/relationships" xmlns:p="http://schemas.openxmlformats.org/presentationml/2006/main">
  <p:tag name="IIW_NOTES_FOOTER" val="1"/>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CAPTION" val="Picture 2"/>
</p:tagLst>
</file>

<file path=ppt/tags/tag15.xml><?xml version="1.0" encoding="utf-8"?>
<p:tagLst xmlns:a="http://schemas.openxmlformats.org/drawingml/2006/main" xmlns:r="http://schemas.openxmlformats.org/officeDocument/2006/relationships" xmlns:p="http://schemas.openxmlformats.org/presentationml/2006/main">
  <p:tag name="IIW_NOTES_FOOTER" val="1"/>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CAPTION" val="Picture 2"/>
</p:tagLst>
</file>

<file path=ppt/tags/tag18.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TYPE_CAPTION" val="Picture 2"/>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CAPTION" val="Picture 2"/>
</p:tagLst>
</file>

<file path=ppt/tags/tag6.xml><?xml version="1.0" encoding="utf-8"?>
<p:tagLst xmlns:a="http://schemas.openxmlformats.org/drawingml/2006/main" xmlns:r="http://schemas.openxmlformats.org/officeDocument/2006/relationships" xmlns:p="http://schemas.openxmlformats.org/presentationml/2006/main">
  <p:tag name="IIW_NOTES_FOOTER" val="1"/>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CAPTION" val="Picture 2"/>
</p:tagLst>
</file>

<file path=ppt/tags/tag9.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788</Words>
  <Application>Microsoft Office PowerPoint</Application>
  <PresentationFormat>On-screen Show (4:3)</PresentationFormat>
  <Paragraphs>102</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f01_01_pg2</vt:lpstr>
      <vt:lpstr>f01_02_pg3</vt:lpstr>
      <vt:lpstr>f01_05_pg4</vt:lpstr>
      <vt:lpstr>PowerPoint Presentation</vt:lpstr>
      <vt:lpstr>Cassiar Mountains</vt:lpstr>
      <vt:lpstr>Strait of Gibraltar </vt:lpstr>
      <vt:lpstr>f01_09_pg7</vt:lpstr>
      <vt:lpstr>What Science is NOT </vt:lpstr>
      <vt:lpstr>f01_08_pg6</vt:lpstr>
      <vt:lpstr>f01_06_pg4</vt:lpstr>
      <vt:lpstr>Hypothesis:   is a proposed explanation for a phenomenon</vt:lpstr>
      <vt:lpstr>theory : A hypothesis that survives repeated challenges and is supported by accumulating favorable evidence.  </vt:lpstr>
      <vt:lpstr>Mount Etna – Sicily </vt:lpstr>
      <vt:lpstr>  </vt:lpstr>
      <vt:lpstr>PowerPoint Presentation</vt:lpstr>
      <vt:lpstr>4.5 billion years </vt:lpstr>
      <vt:lpstr>PowerPoint Presentation</vt:lpstr>
      <vt:lpstr>PowerPoint Presentation</vt:lpstr>
      <vt:lpstr>Interconnected </vt:lpstr>
      <vt:lpstr>Phases of Water </vt:lpstr>
      <vt:lpstr>PowerPoint Presentation</vt:lpstr>
      <vt:lpstr>PowerPoint Presentation</vt:lpstr>
      <vt:lpstr>PowerPoint Presentation</vt:lpstr>
      <vt:lpstr>Energy </vt:lpstr>
      <vt:lpstr>Rock Cycle</vt:lpstr>
      <vt:lpstr>PowerPoint Presentation</vt:lpstr>
      <vt:lpstr>PowerPoint Presentation</vt:lpstr>
      <vt:lpstr>PowerPoint Presentation</vt:lpstr>
      <vt:lpstr>PowerPoint Presentation</vt:lpstr>
      <vt:lpstr>PowerPoint Presentation</vt:lpstr>
      <vt:lpstr>When you're finished with the activity please write ½ page or so in your composition notebook reflecting on what you did.  These ideas might help to get you started.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dc:creator>
  <cp:lastModifiedBy>Julie Walker</cp:lastModifiedBy>
  <cp:revision>9</cp:revision>
  <dcterms:created xsi:type="dcterms:W3CDTF">2015-02-03T17:05:49Z</dcterms:created>
  <dcterms:modified xsi:type="dcterms:W3CDTF">2017-01-03T19:45:30Z</dcterms:modified>
</cp:coreProperties>
</file>